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Lst>
  <p:notesMasterIdLst>
    <p:notesMasterId r:id="rId29"/>
  </p:notesMasterIdLst>
  <p:sldIdLst>
    <p:sldId id="284" r:id="rId2"/>
    <p:sldId id="285" r:id="rId3"/>
    <p:sldId id="286" r:id="rId4"/>
    <p:sldId id="289" r:id="rId5"/>
    <p:sldId id="287" r:id="rId6"/>
    <p:sldId id="257" r:id="rId7"/>
    <p:sldId id="281" r:id="rId8"/>
    <p:sldId id="282" r:id="rId9"/>
    <p:sldId id="283" r:id="rId10"/>
    <p:sldId id="258" r:id="rId11"/>
    <p:sldId id="274" r:id="rId12"/>
    <p:sldId id="275" r:id="rId13"/>
    <p:sldId id="276" r:id="rId14"/>
    <p:sldId id="277" r:id="rId15"/>
    <p:sldId id="259" r:id="rId16"/>
    <p:sldId id="260" r:id="rId17"/>
    <p:sldId id="261" r:id="rId18"/>
    <p:sldId id="262" r:id="rId19"/>
    <p:sldId id="263" r:id="rId20"/>
    <p:sldId id="264" r:id="rId21"/>
    <p:sldId id="265" r:id="rId22"/>
    <p:sldId id="266" r:id="rId23"/>
    <p:sldId id="267" r:id="rId24"/>
    <p:sldId id="268" r:id="rId25"/>
    <p:sldId id="273" r:id="rId26"/>
    <p:sldId id="278" r:id="rId27"/>
    <p:sldId id="28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A"/>
    <a:srgbClr val="D637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0415" autoAdjust="0"/>
  </p:normalViewPr>
  <p:slideViewPr>
    <p:cSldViewPr snapToGrid="0">
      <p:cViewPr varScale="1">
        <p:scale>
          <a:sx n="58" d="100"/>
          <a:sy n="58" d="100"/>
        </p:scale>
        <p:origin x="12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1F258-2EAB-4398-9A84-56812DEC28BD}" type="datetimeFigureOut">
              <a:rPr lang="en-US" smtClean="0"/>
              <a:t>3/12/2019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01AB6-E1BB-4280-8DC9-6A22998658B2}" type="slidenum">
              <a:rPr lang="en-US" smtClean="0"/>
              <a:t>‹#›</a:t>
            </a:fld>
            <a:endParaRPr lang="en-US" dirty="0"/>
          </a:p>
        </p:txBody>
      </p:sp>
    </p:spTree>
    <p:extLst>
      <p:ext uri="{BB962C8B-B14F-4D97-AF65-F5344CB8AC3E}">
        <p14:creationId xmlns:p14="http://schemas.microsoft.com/office/powerpoint/2010/main" val="123516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501AB6-E1BB-4280-8DC9-6A22998658B2}" type="slidenum">
              <a:rPr lang="en-US" smtClean="0"/>
              <a:t>2</a:t>
            </a:fld>
            <a:endParaRPr lang="en-US" dirty="0"/>
          </a:p>
        </p:txBody>
      </p:sp>
    </p:spTree>
    <p:extLst>
      <p:ext uri="{BB962C8B-B14F-4D97-AF65-F5344CB8AC3E}">
        <p14:creationId xmlns:p14="http://schemas.microsoft.com/office/powerpoint/2010/main" val="42107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student experiences a problem with technology that prevents them from responding to test items please follow these directions. If these steps do not work call an IT support technician.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do not need to finish the practice test during the infrastructure trial timeframe.</a:t>
            </a:r>
          </a:p>
          <a:p>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14</a:t>
            </a:fld>
            <a:endParaRPr lang="en-US" dirty="0"/>
          </a:p>
        </p:txBody>
      </p:sp>
    </p:spTree>
    <p:extLst>
      <p:ext uri="{BB962C8B-B14F-4D97-AF65-F5344CB8AC3E}">
        <p14:creationId xmlns:p14="http://schemas.microsoft.com/office/powerpoint/2010/main" val="96058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Test sessions will be managed in the Pearson Access Next training site.  While the students will use the TestNav desktop app to access the test, test administrators must access PAN using the Google Chrome internet browser.  The “infrastructure Trial” link to the PAN training site can be found under the staff tab on the district webpage.  Please ensure that the page has a brown banner indicating that it is the training site and not the black banner found on the live testing.</a:t>
            </a:r>
          </a:p>
          <a:p>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15</a:t>
            </a:fld>
            <a:endParaRPr lang="en-US" dirty="0"/>
          </a:p>
        </p:txBody>
      </p:sp>
    </p:spTree>
    <p:extLst>
      <p:ext uri="{BB962C8B-B14F-4D97-AF65-F5344CB8AC3E}">
        <p14:creationId xmlns:p14="http://schemas.microsoft.com/office/powerpoint/2010/main" val="271010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logging in, please first confirm that the correct testing window is listed at the top of the brown banner.  Then you will need to locate your session.  To do this, click the drop down menu under “testing” and select “session”.</a:t>
            </a:r>
          </a:p>
          <a:p>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16</a:t>
            </a:fld>
            <a:endParaRPr lang="en-US" dirty="0"/>
          </a:p>
        </p:txBody>
      </p:sp>
    </p:spTree>
    <p:extLst>
      <p:ext uri="{BB962C8B-B14F-4D97-AF65-F5344CB8AC3E}">
        <p14:creationId xmlns:p14="http://schemas.microsoft.com/office/powerpoint/2010/main" val="167454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test session will be your last name. You can find your session in one of two ways: by locating your last name on the list of test sessions listed for your school or by typing in your last name under the “Find Sessions” box and clicking on Search. </a:t>
            </a:r>
          </a:p>
          <a:p>
            <a:endParaRPr lang="en-US" dirty="0"/>
          </a:p>
        </p:txBody>
      </p:sp>
      <p:sp>
        <p:nvSpPr>
          <p:cNvPr id="4" name="Slide Number Placeholder 3"/>
          <p:cNvSpPr>
            <a:spLocks noGrp="1"/>
          </p:cNvSpPr>
          <p:nvPr>
            <p:ph type="sldNum" sz="quarter" idx="10"/>
          </p:nvPr>
        </p:nvSpPr>
        <p:spPr/>
        <p:txBody>
          <a:bodyPr/>
          <a:lstStyle/>
          <a:p>
            <a:fld id="{AC501AB6-E1BB-4280-8DC9-6A22998658B2}" type="slidenum">
              <a:rPr lang="en-US" smtClean="0"/>
              <a:t>17</a:t>
            </a:fld>
            <a:endParaRPr lang="en-US" dirty="0"/>
          </a:p>
        </p:txBody>
      </p:sp>
    </p:spTree>
    <p:extLst>
      <p:ext uri="{BB962C8B-B14F-4D97-AF65-F5344CB8AC3E}">
        <p14:creationId xmlns:p14="http://schemas.microsoft.com/office/powerpoint/2010/main" val="416714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have located your test session name, click the box to the left of the name.  Then, click “Go to Students in Sessions” to begin managing your students’ test sessions. </a:t>
            </a:r>
          </a:p>
          <a:p>
            <a:endParaRPr lang="en-US" dirty="0"/>
          </a:p>
        </p:txBody>
      </p:sp>
      <p:sp>
        <p:nvSpPr>
          <p:cNvPr id="4" name="Slide Number Placeholder 3"/>
          <p:cNvSpPr>
            <a:spLocks noGrp="1"/>
          </p:cNvSpPr>
          <p:nvPr>
            <p:ph type="sldNum" sz="quarter" idx="10"/>
          </p:nvPr>
        </p:nvSpPr>
        <p:spPr/>
        <p:txBody>
          <a:bodyPr/>
          <a:lstStyle/>
          <a:p>
            <a:fld id="{AC501AB6-E1BB-4280-8DC9-6A22998658B2}" type="slidenum">
              <a:rPr lang="en-US" smtClean="0"/>
              <a:t>18</a:t>
            </a:fld>
            <a:endParaRPr lang="en-US" dirty="0"/>
          </a:p>
        </p:txBody>
      </p:sp>
    </p:spTree>
    <p:extLst>
      <p:ext uri="{BB962C8B-B14F-4D97-AF65-F5344CB8AC3E}">
        <p14:creationId xmlns:p14="http://schemas.microsoft.com/office/powerpoint/2010/main" val="277186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on the Students in Sessions screen, click on your session name from the Session List on the left hand side of the screen.  Your student list will populate on the right.</a:t>
            </a:r>
            <a:endParaRPr lang="en-US" dirty="0"/>
          </a:p>
        </p:txBody>
      </p:sp>
      <p:sp>
        <p:nvSpPr>
          <p:cNvPr id="4" name="Slide Number Placeholder 3"/>
          <p:cNvSpPr>
            <a:spLocks noGrp="1"/>
          </p:cNvSpPr>
          <p:nvPr>
            <p:ph type="sldNum" sz="quarter" idx="10"/>
          </p:nvPr>
        </p:nvSpPr>
        <p:spPr/>
        <p:txBody>
          <a:bodyPr/>
          <a:lstStyle/>
          <a:p>
            <a:fld id="{AC501AB6-E1BB-4280-8DC9-6A22998658B2}" type="slidenum">
              <a:rPr lang="en-US" smtClean="0"/>
              <a:t>19</a:t>
            </a:fld>
            <a:endParaRPr lang="en-US" dirty="0"/>
          </a:p>
        </p:txBody>
      </p:sp>
    </p:spTree>
    <p:extLst>
      <p:ext uri="{BB962C8B-B14F-4D97-AF65-F5344CB8AC3E}">
        <p14:creationId xmlns:p14="http://schemas.microsoft.com/office/powerpoint/2010/main" val="3774029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of your students will now be listed for you to monitor. You will notice that your School Test Coordinator has already started the session for you remotely.  At this point you can slide the unit lock to the unlocked position to begin testing.</a:t>
            </a:r>
            <a:endParaRPr lang="en-US" dirty="0"/>
          </a:p>
        </p:txBody>
      </p:sp>
      <p:sp>
        <p:nvSpPr>
          <p:cNvPr id="4" name="Slide Number Placeholder 3"/>
          <p:cNvSpPr>
            <a:spLocks noGrp="1"/>
          </p:cNvSpPr>
          <p:nvPr>
            <p:ph type="sldNum" sz="quarter" idx="10"/>
          </p:nvPr>
        </p:nvSpPr>
        <p:spPr/>
        <p:txBody>
          <a:bodyPr/>
          <a:lstStyle/>
          <a:p>
            <a:fld id="{AC501AB6-E1BB-4280-8DC9-6A22998658B2}" type="slidenum">
              <a:rPr lang="en-US" smtClean="0"/>
              <a:t>20</a:t>
            </a:fld>
            <a:endParaRPr lang="en-US" dirty="0"/>
          </a:p>
        </p:txBody>
      </p:sp>
    </p:spTree>
    <p:extLst>
      <p:ext uri="{BB962C8B-B14F-4D97-AF65-F5344CB8AC3E}">
        <p14:creationId xmlns:p14="http://schemas.microsoft.com/office/powerpoint/2010/main" val="89564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unit has been unlocked all students should have a grey ready status with no lock.  Please read the test administration script at this time.</a:t>
            </a:r>
          </a:p>
        </p:txBody>
      </p:sp>
      <p:sp>
        <p:nvSpPr>
          <p:cNvPr id="4" name="Slide Number Placeholder 3"/>
          <p:cNvSpPr>
            <a:spLocks noGrp="1"/>
          </p:cNvSpPr>
          <p:nvPr>
            <p:ph type="sldNum" sz="quarter" idx="10"/>
          </p:nvPr>
        </p:nvSpPr>
        <p:spPr/>
        <p:txBody>
          <a:bodyPr/>
          <a:lstStyle/>
          <a:p>
            <a:fld id="{AC501AB6-E1BB-4280-8DC9-6A22998658B2}" type="slidenum">
              <a:rPr lang="en-US" smtClean="0"/>
              <a:t>21</a:t>
            </a:fld>
            <a:endParaRPr lang="en-US" dirty="0"/>
          </a:p>
        </p:txBody>
      </p:sp>
    </p:spTree>
    <p:extLst>
      <p:ext uri="{BB962C8B-B14F-4D97-AF65-F5344CB8AC3E}">
        <p14:creationId xmlns:p14="http://schemas.microsoft.com/office/powerpoint/2010/main" val="3859758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students are testing you will need to monitor the testing environment in the room and on Pearson Access Next.  Every so often click refresh on your screen to remain logged in and to view the test status of students in the session.</a:t>
            </a:r>
          </a:p>
          <a:p>
            <a:endParaRPr lang="en-US" dirty="0"/>
          </a:p>
        </p:txBody>
      </p:sp>
      <p:sp>
        <p:nvSpPr>
          <p:cNvPr id="4" name="Slide Number Placeholder 3"/>
          <p:cNvSpPr>
            <a:spLocks noGrp="1"/>
          </p:cNvSpPr>
          <p:nvPr>
            <p:ph type="sldNum" sz="quarter" idx="10"/>
          </p:nvPr>
        </p:nvSpPr>
        <p:spPr/>
        <p:txBody>
          <a:bodyPr/>
          <a:lstStyle/>
          <a:p>
            <a:fld id="{AC501AB6-E1BB-4280-8DC9-6A22998658B2}" type="slidenum">
              <a:rPr lang="en-US" smtClean="0"/>
              <a:t>22</a:t>
            </a:fld>
            <a:endParaRPr lang="en-US" dirty="0"/>
          </a:p>
        </p:txBody>
      </p:sp>
    </p:spTree>
    <p:extLst>
      <p:ext uri="{BB962C8B-B14F-4D97-AF65-F5344CB8AC3E}">
        <p14:creationId xmlns:p14="http://schemas.microsoft.com/office/powerpoint/2010/main" val="2391176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top of the screen you will notice the color-coded Test Status key. If a student is grey that means they are Ready - the student has not yet started the test. If a student is green that means they are Active – they’ve logged in and started the test. If student is red that means they are exited – the student has exited TestNav but has not submitted their test responses. This will require the Test Administrator to resume the student. If a student is in yellow they have been resumed and must log back in to continue testing.  If a student is in blue they are Completed and they cannot log back in to continue testing in this unit.</a:t>
            </a:r>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23</a:t>
            </a:fld>
            <a:endParaRPr lang="en-US" dirty="0"/>
          </a:p>
        </p:txBody>
      </p:sp>
    </p:spTree>
    <p:extLst>
      <p:ext uri="{BB962C8B-B14F-4D97-AF65-F5344CB8AC3E}">
        <p14:creationId xmlns:p14="http://schemas.microsoft.com/office/powerpoint/2010/main" val="335297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NJSLA Test Administration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copy of this presentation will be sent by email so that you can review it at your convenience prior to the trial.</a:t>
            </a:r>
          </a:p>
          <a:p>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6</a:t>
            </a:fld>
            <a:endParaRPr lang="en-US" dirty="0"/>
          </a:p>
        </p:txBody>
      </p:sp>
    </p:spTree>
    <p:extLst>
      <p:ext uri="{BB962C8B-B14F-4D97-AF65-F5344CB8AC3E}">
        <p14:creationId xmlns:p14="http://schemas.microsoft.com/office/powerpoint/2010/main" val="345206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student has Exited or their student test status is in red, they must be resumed to continue testing. The test administrator will find the student’s name in their session list, select the drop-down menu next to the word Exited, and click resume.  Now click refresh to update the student’s status on your screen and instruct the student to log back in.</a:t>
            </a:r>
          </a:p>
          <a:p>
            <a:endParaRPr lang="en-US" dirty="0"/>
          </a:p>
        </p:txBody>
      </p:sp>
      <p:sp>
        <p:nvSpPr>
          <p:cNvPr id="4" name="Slide Number Placeholder 3"/>
          <p:cNvSpPr>
            <a:spLocks noGrp="1"/>
          </p:cNvSpPr>
          <p:nvPr>
            <p:ph type="sldNum" sz="quarter" idx="10"/>
          </p:nvPr>
        </p:nvSpPr>
        <p:spPr/>
        <p:txBody>
          <a:bodyPr/>
          <a:lstStyle/>
          <a:p>
            <a:fld id="{AC501AB6-E1BB-4280-8DC9-6A22998658B2}" type="slidenum">
              <a:rPr lang="en-US" smtClean="0"/>
              <a:t>24</a:t>
            </a:fld>
            <a:endParaRPr lang="en-US" dirty="0"/>
          </a:p>
        </p:txBody>
      </p:sp>
    </p:spTree>
    <p:extLst>
      <p:ext uri="{BB962C8B-B14F-4D97-AF65-F5344CB8AC3E}">
        <p14:creationId xmlns:p14="http://schemas.microsoft.com/office/powerpoint/2010/main" val="1785782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the trial is complete, collect all materials and test tickets from students.  Please mark and place used and unused earbuds in corresponding envelopes.  Complete the Testing Accountability Form noting any students who was absent.  You will receive an IT Evaluation form to report any technology issues that may have occurred in your room.  Please return your testing tickets and earbuds to the counseling office by 2:35 PM.</a:t>
            </a:r>
          </a:p>
        </p:txBody>
      </p:sp>
      <p:sp>
        <p:nvSpPr>
          <p:cNvPr id="4" name="Slide Number Placeholder 3"/>
          <p:cNvSpPr>
            <a:spLocks noGrp="1"/>
          </p:cNvSpPr>
          <p:nvPr>
            <p:ph type="sldNum" sz="quarter" idx="10"/>
          </p:nvPr>
        </p:nvSpPr>
        <p:spPr/>
        <p:txBody>
          <a:bodyPr/>
          <a:lstStyle/>
          <a:p>
            <a:fld id="{EC7857F7-C439-B344-89EE-95A75354A7DF}" type="slidenum">
              <a:rPr lang="en-US" smtClean="0"/>
              <a:t>25</a:t>
            </a:fld>
            <a:endParaRPr lang="en-US" dirty="0"/>
          </a:p>
        </p:txBody>
      </p:sp>
    </p:spTree>
    <p:extLst>
      <p:ext uri="{BB962C8B-B14F-4D97-AF65-F5344CB8AC3E}">
        <p14:creationId xmlns:p14="http://schemas.microsoft.com/office/powerpoint/2010/main" val="70855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any questions or concerns, your School Testing Coordinators will be available after school on Tuesday, March 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until 3 PM in Room G205.  Thank you for </a:t>
            </a:r>
            <a:r>
              <a:rPr lang="en-US" sz="1200" kern="1200" baseline="0" dirty="0">
                <a:solidFill>
                  <a:schemeClr val="tx1"/>
                </a:solidFill>
                <a:effectLst/>
                <a:latin typeface="+mn-lt"/>
                <a:ea typeface="+mn-ea"/>
                <a:cs typeface="+mn-cs"/>
              </a:rPr>
              <a:t>ensuring that this will be another successful infrastructure trial.  If you need any assistance, please reach out to us and we will be happy to help.</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7857F7-C439-B344-89EE-95A75354A7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0855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NJDOE has renamed the PARCC, the New Jersey Student Learning Assessment.</a:t>
            </a:r>
          </a:p>
          <a:p>
            <a:r>
              <a:rPr lang="en-US" dirty="0"/>
              <a:t>The infrastructure trial is an opportunity for everyone involved to familiarize themselves with test procedures, tools, and format. It also allows us to check for any technology-related issues.</a:t>
            </a:r>
          </a:p>
          <a:p>
            <a:endParaRPr lang="en-US" dirty="0"/>
          </a:p>
          <a:p>
            <a:r>
              <a:rPr lang="en-US" dirty="0"/>
              <a:t>Our Infrastructure Trial is scheduled for Friday, March 22</a:t>
            </a:r>
            <a:r>
              <a:rPr lang="en-US" baseline="30000" dirty="0"/>
              <a:t>nd</a:t>
            </a:r>
            <a:r>
              <a:rPr lang="en-US" dirty="0"/>
              <a:t>.</a:t>
            </a:r>
          </a:p>
        </p:txBody>
      </p:sp>
      <p:sp>
        <p:nvSpPr>
          <p:cNvPr id="4" name="Slide Number Placeholder 3"/>
          <p:cNvSpPr>
            <a:spLocks noGrp="1"/>
          </p:cNvSpPr>
          <p:nvPr>
            <p:ph type="sldNum" sz="quarter" idx="5"/>
          </p:nvPr>
        </p:nvSpPr>
        <p:spPr/>
        <p:txBody>
          <a:bodyPr/>
          <a:lstStyle/>
          <a:p>
            <a:fld id="{AC501AB6-E1BB-4280-8DC9-6A22998658B2}" type="slidenum">
              <a:rPr lang="en-US" smtClean="0"/>
              <a:t>7</a:t>
            </a:fld>
            <a:endParaRPr lang="en-US" dirty="0"/>
          </a:p>
        </p:txBody>
      </p:sp>
    </p:spTree>
    <p:extLst>
      <p:ext uri="{BB962C8B-B14F-4D97-AF65-F5344CB8AC3E}">
        <p14:creationId xmlns:p14="http://schemas.microsoft.com/office/powerpoint/2010/main" val="405890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useful resources that you’ll receive the day of the trial.</a:t>
            </a:r>
          </a:p>
          <a:p>
            <a:endParaRPr lang="en-US" dirty="0"/>
          </a:p>
          <a:p>
            <a:r>
              <a:rPr lang="en-US" dirty="0"/>
              <a:t>Again, we’ll email you this presentation so you can have easy access to these web links.</a:t>
            </a:r>
          </a:p>
        </p:txBody>
      </p:sp>
      <p:sp>
        <p:nvSpPr>
          <p:cNvPr id="4" name="Slide Number Placeholder 3"/>
          <p:cNvSpPr>
            <a:spLocks noGrp="1"/>
          </p:cNvSpPr>
          <p:nvPr>
            <p:ph type="sldNum" sz="quarter" idx="5"/>
          </p:nvPr>
        </p:nvSpPr>
        <p:spPr/>
        <p:txBody>
          <a:bodyPr/>
          <a:lstStyle/>
          <a:p>
            <a:fld id="{AC501AB6-E1BB-4280-8DC9-6A22998658B2}" type="slidenum">
              <a:rPr lang="en-US" smtClean="0"/>
              <a:t>8</a:t>
            </a:fld>
            <a:endParaRPr lang="en-US" dirty="0"/>
          </a:p>
        </p:txBody>
      </p:sp>
    </p:spTree>
    <p:extLst>
      <p:ext uri="{BB962C8B-B14F-4D97-AF65-F5344CB8AC3E}">
        <p14:creationId xmlns:p14="http://schemas.microsoft.com/office/powerpoint/2010/main" val="241308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try to log into your PAN account as soon as possible.  Please don’t wait for the trail or test day to be the first time you try to log in.</a:t>
            </a:r>
          </a:p>
          <a:p>
            <a:endParaRPr lang="en-US" dirty="0"/>
          </a:p>
          <a:p>
            <a:r>
              <a:rPr lang="en-US" dirty="0"/>
              <a:t>This site is also accessible through the wtps.org Staff Page and clicking on the link for Infrastructure Trial.</a:t>
            </a:r>
          </a:p>
          <a:p>
            <a:endParaRPr lang="en-US" dirty="0"/>
          </a:p>
          <a:p>
            <a:endParaRPr lang="en-US" dirty="0"/>
          </a:p>
        </p:txBody>
      </p:sp>
      <p:sp>
        <p:nvSpPr>
          <p:cNvPr id="4" name="Slide Number Placeholder 3"/>
          <p:cNvSpPr>
            <a:spLocks noGrp="1"/>
          </p:cNvSpPr>
          <p:nvPr>
            <p:ph type="sldNum" sz="quarter" idx="5"/>
          </p:nvPr>
        </p:nvSpPr>
        <p:spPr/>
        <p:txBody>
          <a:bodyPr/>
          <a:lstStyle/>
          <a:p>
            <a:fld id="{AC501AB6-E1BB-4280-8DC9-6A22998658B2}" type="slidenum">
              <a:rPr lang="en-US" smtClean="0"/>
              <a:t>9</a:t>
            </a:fld>
            <a:endParaRPr lang="en-US" dirty="0"/>
          </a:p>
        </p:txBody>
      </p:sp>
    </p:spTree>
    <p:extLst>
      <p:ext uri="{BB962C8B-B14F-4D97-AF65-F5344CB8AC3E}">
        <p14:creationId xmlns:p14="http://schemas.microsoft.com/office/powerpoint/2010/main" val="369541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will receive your test materials from a School Test Coordinator in either Cafeteria A or C. We will track the issue and receipt of the testing materials using the Chain of Custody form. Please keep in mind that the Student Testing Tickets are secure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7857F7-C439-B344-89EE-95A75354A7DF}" type="slidenum">
              <a:rPr lang="en-US" smtClean="0"/>
              <a:t>10</a:t>
            </a:fld>
            <a:endParaRPr lang="en-US" dirty="0"/>
          </a:p>
        </p:txBody>
      </p:sp>
    </p:spTree>
    <p:extLst>
      <p:ext uri="{BB962C8B-B14F-4D97-AF65-F5344CB8AC3E}">
        <p14:creationId xmlns:p14="http://schemas.microsoft.com/office/powerpoint/2010/main" val="282809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your testing environment is ready and you are prepared to begin the trial, you will direct the students to access the test using the TestNav desktop application. The students will not access the test using an internet browser.  If the TestNav icon does not appear on the desktop, the students can search for the application using the start menu.  If the application still cannot be found please call an IT support technician.</a:t>
            </a:r>
          </a:p>
        </p:txBody>
      </p:sp>
      <p:sp>
        <p:nvSpPr>
          <p:cNvPr id="4" name="Slide Number Placeholder 3"/>
          <p:cNvSpPr>
            <a:spLocks noGrp="1"/>
          </p:cNvSpPr>
          <p:nvPr>
            <p:ph type="sldNum" sz="quarter" idx="10"/>
          </p:nvPr>
        </p:nvSpPr>
        <p:spPr/>
        <p:txBody>
          <a:bodyPr/>
          <a:lstStyle/>
          <a:p>
            <a:fld id="{EC7857F7-C439-B344-89EE-95A75354A7DF}" type="slidenum">
              <a:rPr lang="en-US" smtClean="0"/>
              <a:t>11</a:t>
            </a:fld>
            <a:endParaRPr lang="en-US" dirty="0"/>
          </a:p>
        </p:txBody>
      </p:sp>
    </p:spTree>
    <p:extLst>
      <p:ext uri="{BB962C8B-B14F-4D97-AF65-F5344CB8AC3E}">
        <p14:creationId xmlns:p14="http://schemas.microsoft.com/office/powerpoint/2010/main" val="427062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students enter TestNav they will see one of three possible screens.  If the screen says New Jersey Sign In they should wait for further directions.  If they are on the main screen they should select New Jersey to reach the appropriate sign in screen.  If they are on any other sign in screen the students should click the drop-down menu next to the person icon on the top right of the screen and select choose a different customer.</a:t>
            </a:r>
          </a:p>
          <a:p>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12</a:t>
            </a:fld>
            <a:endParaRPr lang="en-US" dirty="0"/>
          </a:p>
        </p:txBody>
      </p:sp>
    </p:spTree>
    <p:extLst>
      <p:ext uri="{BB962C8B-B14F-4D97-AF65-F5344CB8AC3E}">
        <p14:creationId xmlns:p14="http://schemas.microsoft.com/office/powerpoint/2010/main" val="150445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logging in, students will need to test their audio and adjust the volume of the computer.  It is recommended that students adjust the volume on their device to the highest setting and then adjust the volume of their headphones accordingly.  Students can always adjust the volume of their headphones during testing as well.  If students have adjusted the volume on their computer and still cannot hear the sound during the audio test, please call an IT support technician.  Students should be instructed to bring their own earbuds to the trial.  If students do not have earbuds with a traditional auxiliary port, a pair will be provided and should be repackaged and labeled with the student’s name to be reused for live testing.</a:t>
            </a:r>
            <a:endParaRPr lang="en-US" dirty="0"/>
          </a:p>
        </p:txBody>
      </p:sp>
      <p:sp>
        <p:nvSpPr>
          <p:cNvPr id="4" name="Slide Number Placeholder 3"/>
          <p:cNvSpPr>
            <a:spLocks noGrp="1"/>
          </p:cNvSpPr>
          <p:nvPr>
            <p:ph type="sldNum" sz="quarter" idx="10"/>
          </p:nvPr>
        </p:nvSpPr>
        <p:spPr/>
        <p:txBody>
          <a:bodyPr/>
          <a:lstStyle/>
          <a:p>
            <a:fld id="{EC7857F7-C439-B344-89EE-95A75354A7DF}" type="slidenum">
              <a:rPr lang="en-US" smtClean="0"/>
              <a:t>13</a:t>
            </a:fld>
            <a:endParaRPr lang="en-US" dirty="0"/>
          </a:p>
        </p:txBody>
      </p:sp>
    </p:spTree>
    <p:extLst>
      <p:ext uri="{BB962C8B-B14F-4D97-AF65-F5344CB8AC3E}">
        <p14:creationId xmlns:p14="http://schemas.microsoft.com/office/powerpoint/2010/main" val="284516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9337028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741560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756004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448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206153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4291330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3118804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675317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39146955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396547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129791380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339821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98000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50165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24692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14377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EAEA23-CBF9-409F-9AE6-981FFE549918}" type="datetimeFigureOut">
              <a:rPr lang="en-US" smtClean="0"/>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77B3E8-A1AD-4214-8B38-08BF9500E760}" type="slidenum">
              <a:rPr lang="en-US" smtClean="0"/>
              <a:t>‹#›</a:t>
            </a:fld>
            <a:endParaRPr lang="en-US" dirty="0"/>
          </a:p>
        </p:txBody>
      </p:sp>
    </p:spTree>
    <p:extLst>
      <p:ext uri="{BB962C8B-B14F-4D97-AF65-F5344CB8AC3E}">
        <p14:creationId xmlns:p14="http://schemas.microsoft.com/office/powerpoint/2010/main" val="228342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FEAEA23-CBF9-409F-9AE6-981FFE549918}" type="datetimeFigureOut">
              <a:rPr lang="en-US" smtClean="0"/>
              <a:t>3/12/2019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C77B3E8-A1AD-4214-8B38-08BF9500E760}" type="slidenum">
              <a:rPr lang="en-US" smtClean="0"/>
              <a:t>‹#›</a:t>
            </a:fld>
            <a:endParaRPr lang="en-US" dirty="0"/>
          </a:p>
        </p:txBody>
      </p:sp>
    </p:spTree>
    <p:extLst>
      <p:ext uri="{BB962C8B-B14F-4D97-AF65-F5344CB8AC3E}">
        <p14:creationId xmlns:p14="http://schemas.microsoft.com/office/powerpoint/2010/main" val="3720893283"/>
      </p:ext>
    </p:extLst>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cpalmer@wtps.org" TargetMode="External"/><Relationship Id="rId5" Type="http://schemas.openxmlformats.org/officeDocument/2006/relationships/hyperlink" Target="mailto:ahamer@wtps.org" TargetMode="External"/><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2018-2019%20Summative%20Documents/Marzano%20Professional%20Responsibilities%20Reflection%20Sheet.docx" TargetMode="External"/><Relationship Id="rId2" Type="http://schemas.openxmlformats.org/officeDocument/2006/relationships/hyperlink" Target="2018-2019%20Summative%20Documents/Summative%20Checklist%20for%20Staff.pdf" TargetMode="External"/><Relationship Id="rId1" Type="http://schemas.openxmlformats.org/officeDocument/2006/relationships/slideLayout" Target="../slideLayouts/slideLayout2.xml"/><Relationship Id="rId4" Type="http://schemas.openxmlformats.org/officeDocument/2006/relationships/hyperlink" Target="2018-2019%20Summative%20Documents/Marzano%20Non-Classroom%20Professional%20Responsibilities%20Reflection%20Sheet.doc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trng-nj.pearsonaccessnext.com/customer/index.action"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support.assessment.pearson.com/display/PAsup/Training+Modules" TargetMode="External"/><Relationship Id="rId5" Type="http://schemas.openxmlformats.org/officeDocument/2006/relationships/hyperlink" Target="https://nj.mypearsonsupport.com/resources/tech-setup/NJInfrastructureTrialGuide1_20190201.pdf"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hyperlink" Target="https://trng-nj.pearsonaccessnext.com/customer/index.action" TargetMode="Externa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42A1-B7B8-47DA-BB5B-59FE9622CE72}"/>
              </a:ext>
            </a:extLst>
          </p:cNvPr>
          <p:cNvSpPr>
            <a:spLocks noGrp="1"/>
          </p:cNvSpPr>
          <p:nvPr>
            <p:ph type="title"/>
          </p:nvPr>
        </p:nvSpPr>
        <p:spPr/>
        <p:txBody>
          <a:bodyPr/>
          <a:lstStyle/>
          <a:p>
            <a:pPr algn="ctr"/>
            <a:r>
              <a:rPr lang="en-US" dirty="0">
                <a:solidFill>
                  <a:srgbClr val="FF0000"/>
                </a:solidFill>
              </a:rPr>
              <a:t>Agenda</a:t>
            </a:r>
          </a:p>
        </p:txBody>
      </p:sp>
      <p:sp>
        <p:nvSpPr>
          <p:cNvPr id="3" name="Content Placeholder 2">
            <a:extLst>
              <a:ext uri="{FF2B5EF4-FFF2-40B4-BE49-F238E27FC236}">
                <a16:creationId xmlns:a16="http://schemas.microsoft.com/office/drawing/2014/main" id="{E960B43A-3779-44F7-AD2A-9EC2441D63AD}"/>
              </a:ext>
            </a:extLst>
          </p:cNvPr>
          <p:cNvSpPr>
            <a:spLocks noGrp="1"/>
          </p:cNvSpPr>
          <p:nvPr>
            <p:ph idx="1"/>
          </p:nvPr>
        </p:nvSpPr>
        <p:spPr/>
        <p:txBody>
          <a:bodyPr/>
          <a:lstStyle/>
          <a:p>
            <a:r>
              <a:rPr lang="en-US" dirty="0">
                <a:solidFill>
                  <a:srgbClr val="FF0000"/>
                </a:solidFill>
              </a:rPr>
              <a:t>Ed Camp Promotion</a:t>
            </a:r>
          </a:p>
          <a:p>
            <a:endParaRPr lang="en-US" dirty="0">
              <a:solidFill>
                <a:srgbClr val="FF0000"/>
              </a:solidFill>
            </a:endParaRPr>
          </a:p>
          <a:p>
            <a:r>
              <a:rPr lang="en-US" dirty="0">
                <a:solidFill>
                  <a:srgbClr val="FF0000"/>
                </a:solidFill>
              </a:rPr>
              <a:t>Summative Evaluation Process</a:t>
            </a:r>
          </a:p>
          <a:p>
            <a:endParaRPr lang="en-US" dirty="0">
              <a:solidFill>
                <a:srgbClr val="FF0000"/>
              </a:solidFill>
            </a:endParaRPr>
          </a:p>
          <a:p>
            <a:r>
              <a:rPr lang="en-US" dirty="0">
                <a:solidFill>
                  <a:srgbClr val="FF0000"/>
                </a:solidFill>
              </a:rPr>
              <a:t>NJSLA Infrastructure Trial</a:t>
            </a:r>
          </a:p>
          <a:p>
            <a:endParaRPr lang="en-US" dirty="0">
              <a:solidFill>
                <a:srgbClr val="FF0000"/>
              </a:solidFill>
            </a:endParaRPr>
          </a:p>
        </p:txBody>
      </p:sp>
    </p:spTree>
    <p:extLst>
      <p:ext uri="{BB962C8B-B14F-4D97-AF65-F5344CB8AC3E}">
        <p14:creationId xmlns:p14="http://schemas.microsoft.com/office/powerpoint/2010/main" val="217627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Pick Up IT Materials from Cafeterias</a:t>
            </a:r>
          </a:p>
        </p:txBody>
      </p:sp>
      <p:sp>
        <p:nvSpPr>
          <p:cNvPr id="3" name="Content Placeholder 2"/>
          <p:cNvSpPr>
            <a:spLocks noGrp="1"/>
          </p:cNvSpPr>
          <p:nvPr>
            <p:ph idx="1"/>
          </p:nvPr>
        </p:nvSpPr>
        <p:spPr>
          <a:xfrm>
            <a:off x="0" y="1180215"/>
            <a:ext cx="12192000" cy="5677785"/>
          </a:xfrm>
        </p:spPr>
        <p:txBody>
          <a:bodyPr>
            <a:normAutofit/>
          </a:bodyPr>
          <a:lstStyle/>
          <a:p>
            <a:r>
              <a:rPr lang="en-US" sz="3200" dirty="0">
                <a:solidFill>
                  <a:schemeClr val="bg1"/>
                </a:solidFill>
              </a:rPr>
              <a:t>Between 6:45-7:10 AM</a:t>
            </a:r>
          </a:p>
          <a:p>
            <a:pPr lvl="1"/>
            <a:r>
              <a:rPr lang="en-US" sz="2800" dirty="0">
                <a:solidFill>
                  <a:schemeClr val="bg1"/>
                </a:solidFill>
              </a:rPr>
              <a:t>9/10 &amp; Core Homerooms – Pickup in Café C</a:t>
            </a:r>
          </a:p>
          <a:p>
            <a:pPr lvl="1"/>
            <a:r>
              <a:rPr lang="en-US" sz="3200" dirty="0">
                <a:solidFill>
                  <a:schemeClr val="bg1"/>
                </a:solidFill>
              </a:rPr>
              <a:t>11/12 Homerooms – Pickup in Café A</a:t>
            </a:r>
          </a:p>
          <a:p>
            <a:pPr marL="0" indent="0">
              <a:buNone/>
            </a:pPr>
            <a:endParaRPr lang="en-US" sz="3200" dirty="0">
              <a:solidFill>
                <a:schemeClr val="bg1"/>
              </a:solidFill>
            </a:endParaRPr>
          </a:p>
          <a:p>
            <a:r>
              <a:rPr lang="en-US" sz="3200" dirty="0">
                <a:solidFill>
                  <a:schemeClr val="bg1"/>
                </a:solidFill>
              </a:rPr>
              <a:t>Review the instructions page and script</a:t>
            </a:r>
          </a:p>
          <a:p>
            <a:pPr marL="0" indent="0">
              <a:buNone/>
            </a:pPr>
            <a:endParaRPr lang="en-US" sz="3200" dirty="0">
              <a:solidFill>
                <a:schemeClr val="bg1"/>
              </a:solidFill>
            </a:endParaRPr>
          </a:p>
          <a:p>
            <a:r>
              <a:rPr lang="en-US" sz="3200" dirty="0">
                <a:solidFill>
                  <a:schemeClr val="bg1"/>
                </a:solidFill>
              </a:rPr>
              <a:t>Receive </a:t>
            </a:r>
            <a:r>
              <a:rPr lang="en-US" sz="3200" b="1" dirty="0">
                <a:solidFill>
                  <a:schemeClr val="bg1"/>
                </a:solidFill>
              </a:rPr>
              <a:t>Sample Student Testing Tickets </a:t>
            </a:r>
            <a:r>
              <a:rPr lang="en-US" sz="3200" dirty="0">
                <a:solidFill>
                  <a:schemeClr val="bg1"/>
                </a:solidFill>
              </a:rPr>
              <a:t>(these are secure materials), the </a:t>
            </a:r>
            <a:r>
              <a:rPr lang="en-US" sz="3200" b="1" dirty="0">
                <a:solidFill>
                  <a:schemeClr val="bg1"/>
                </a:solidFill>
              </a:rPr>
              <a:t>Testing Accountability Form</a:t>
            </a:r>
            <a:r>
              <a:rPr lang="en-US" sz="3200" dirty="0">
                <a:solidFill>
                  <a:schemeClr val="bg1"/>
                </a:solidFill>
              </a:rPr>
              <a:t>, and other necessary testing materials from the School Test Coordinator and track receipt using the </a:t>
            </a:r>
            <a:r>
              <a:rPr lang="en-US" sz="3200" b="1" dirty="0">
                <a:solidFill>
                  <a:schemeClr val="bg1"/>
                </a:solidFill>
              </a:rPr>
              <a:t>Chain of Custody Form</a:t>
            </a:r>
            <a:r>
              <a:rPr lang="en-US" sz="3200" dirty="0">
                <a:solidFill>
                  <a:schemeClr val="bg1"/>
                </a:solidFill>
              </a:rPr>
              <a:t>.</a:t>
            </a:r>
          </a:p>
        </p:txBody>
      </p:sp>
      <p:pic>
        <p:nvPicPr>
          <p:cNvPr id="4" name="Recorded Sound">
            <a:hlinkClick r:id="" action="ppaction://media"/>
            <a:extLst>
              <a:ext uri="{FF2B5EF4-FFF2-40B4-BE49-F238E27FC236}">
                <a16:creationId xmlns:a16="http://schemas.microsoft.com/office/drawing/2014/main" id="{0E053CB3-87F2-479C-8FF1-EEF496B37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6383" y="6132443"/>
            <a:ext cx="609600" cy="609600"/>
          </a:xfrm>
          <a:prstGeom prst="rect">
            <a:avLst/>
          </a:prstGeom>
        </p:spPr>
      </p:pic>
    </p:spTree>
    <p:extLst>
      <p:ext uri="{BB962C8B-B14F-4D97-AF65-F5344CB8AC3E}">
        <p14:creationId xmlns:p14="http://schemas.microsoft.com/office/powerpoint/2010/main" val="2474123754"/>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Direct Students to Log Into TestNav </a:t>
            </a:r>
          </a:p>
        </p:txBody>
      </p:sp>
      <p:sp>
        <p:nvSpPr>
          <p:cNvPr id="3" name="Content Placeholder 2"/>
          <p:cNvSpPr>
            <a:spLocks noGrp="1"/>
          </p:cNvSpPr>
          <p:nvPr>
            <p:ph idx="1"/>
          </p:nvPr>
        </p:nvSpPr>
        <p:spPr>
          <a:xfrm>
            <a:off x="0" y="1180215"/>
            <a:ext cx="12192000" cy="5677785"/>
          </a:xfrm>
        </p:spPr>
        <p:txBody>
          <a:bodyPr>
            <a:normAutofit/>
          </a:bodyPr>
          <a:lstStyle/>
          <a:p>
            <a:r>
              <a:rPr lang="en-US" sz="3200" dirty="0">
                <a:solidFill>
                  <a:schemeClr val="bg1"/>
                </a:solidFill>
              </a:rPr>
              <a:t>Students will use the TestNav desktop application to access the sample test (NOT Internet Explorer or Google Chrome)</a:t>
            </a:r>
          </a:p>
          <a:p>
            <a:endParaRPr lang="en-US" sz="3200" dirty="0">
              <a:solidFill>
                <a:schemeClr val="bg1"/>
              </a:solidFill>
            </a:endParaRPr>
          </a:p>
          <a:p>
            <a:r>
              <a:rPr lang="en-US" sz="3200" dirty="0">
                <a:solidFill>
                  <a:schemeClr val="bg1"/>
                </a:solidFill>
              </a:rPr>
              <a:t>This icon should appear on the desktop</a:t>
            </a:r>
          </a:p>
          <a:p>
            <a:endParaRPr lang="en-US" sz="3200" dirty="0">
              <a:solidFill>
                <a:schemeClr val="bg1"/>
              </a:solidFill>
            </a:endParaRPr>
          </a:p>
          <a:p>
            <a:r>
              <a:rPr lang="en-US" sz="3200" dirty="0">
                <a:solidFill>
                  <a:schemeClr val="bg1"/>
                </a:solidFill>
              </a:rPr>
              <a:t>If the icon does not appear …</a:t>
            </a:r>
          </a:p>
          <a:p>
            <a:pPr lvl="1"/>
            <a:r>
              <a:rPr lang="en-US" sz="2800" dirty="0">
                <a:solidFill>
                  <a:schemeClr val="bg1"/>
                </a:solidFill>
              </a:rPr>
              <a:t>Click Start &gt; All Programs &gt; TestNav</a:t>
            </a:r>
            <a:endParaRPr lang="en-US" dirty="0">
              <a:solidFill>
                <a:schemeClr val="bg1"/>
              </a:solidFill>
            </a:endParaRPr>
          </a:p>
          <a:p>
            <a:endParaRPr lang="en-US" sz="3200" dirty="0">
              <a:solidFill>
                <a:schemeClr val="bg1"/>
              </a:solidFill>
            </a:endParaRPr>
          </a:p>
          <a:p>
            <a:r>
              <a:rPr lang="en-US" sz="3200" dirty="0">
                <a:solidFill>
                  <a:schemeClr val="bg1"/>
                </a:solidFill>
              </a:rPr>
              <a:t>If the application still cannot be found call an IT support technician</a:t>
            </a:r>
          </a:p>
        </p:txBody>
      </p:sp>
      <p:pic>
        <p:nvPicPr>
          <p:cNvPr id="4" name="Picture 3"/>
          <p:cNvPicPr>
            <a:picLocks noChangeAspect="1"/>
          </p:cNvPicPr>
          <p:nvPr/>
        </p:nvPicPr>
        <p:blipFill>
          <a:blip r:embed="rId5"/>
          <a:stretch>
            <a:fillRect/>
          </a:stretch>
        </p:blipFill>
        <p:spPr>
          <a:xfrm>
            <a:off x="7391600" y="2465567"/>
            <a:ext cx="1129238" cy="1339775"/>
          </a:xfrm>
          <a:prstGeom prst="rect">
            <a:avLst/>
          </a:prstGeom>
        </p:spPr>
      </p:pic>
      <p:pic>
        <p:nvPicPr>
          <p:cNvPr id="5" name="Recorded Sound">
            <a:hlinkClick r:id="" action="ppaction://media"/>
            <a:extLst>
              <a:ext uri="{FF2B5EF4-FFF2-40B4-BE49-F238E27FC236}">
                <a16:creationId xmlns:a16="http://schemas.microsoft.com/office/drawing/2014/main" id="{78B7DE64-0ADB-43B9-9FE4-8911462698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3617" y="6013174"/>
            <a:ext cx="609600" cy="609600"/>
          </a:xfrm>
          <a:prstGeom prst="rect">
            <a:avLst/>
          </a:prstGeom>
        </p:spPr>
      </p:pic>
    </p:spTree>
    <p:extLst>
      <p:ext uri="{BB962C8B-B14F-4D97-AF65-F5344CB8AC3E}">
        <p14:creationId xmlns:p14="http://schemas.microsoft.com/office/powerpoint/2010/main" val="786125843"/>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Direct Students to Log Into TestNav </a:t>
            </a:r>
          </a:p>
        </p:txBody>
      </p:sp>
      <p:sp>
        <p:nvSpPr>
          <p:cNvPr id="3" name="Content Placeholder 2"/>
          <p:cNvSpPr>
            <a:spLocks noGrp="1"/>
          </p:cNvSpPr>
          <p:nvPr>
            <p:ph idx="1"/>
          </p:nvPr>
        </p:nvSpPr>
        <p:spPr>
          <a:xfrm>
            <a:off x="0" y="1180216"/>
            <a:ext cx="8493845" cy="5618860"/>
          </a:xfrm>
        </p:spPr>
        <p:txBody>
          <a:bodyPr>
            <a:normAutofit lnSpcReduction="10000"/>
          </a:bodyPr>
          <a:lstStyle/>
          <a:p>
            <a:r>
              <a:rPr lang="en-US" sz="3200" dirty="0">
                <a:solidFill>
                  <a:schemeClr val="bg1"/>
                </a:solidFill>
              </a:rPr>
              <a:t>Students should use the information from their sample testing ticket to log into the New Jersey Sign In page</a:t>
            </a:r>
          </a:p>
          <a:p>
            <a:endParaRPr lang="en-US" sz="3200" dirty="0">
              <a:solidFill>
                <a:schemeClr val="bg1"/>
              </a:solidFill>
            </a:endParaRPr>
          </a:p>
          <a:p>
            <a:r>
              <a:rPr lang="en-US" sz="3200" dirty="0">
                <a:solidFill>
                  <a:schemeClr val="bg1"/>
                </a:solidFill>
              </a:rPr>
              <a:t>If the students see the main menu page they should click on New Jersey for the appropriate sign in page</a:t>
            </a:r>
          </a:p>
          <a:p>
            <a:endParaRPr lang="en-US" sz="3200" dirty="0">
              <a:solidFill>
                <a:schemeClr val="bg1"/>
              </a:solidFill>
            </a:endParaRPr>
          </a:p>
          <a:p>
            <a:r>
              <a:rPr lang="en-US" sz="3200" dirty="0">
                <a:solidFill>
                  <a:schemeClr val="bg1"/>
                </a:solidFill>
              </a:rPr>
              <a:t>If students are on any other sign in page they should select ‘Choose a different customer’ from the drop-down menu on the top right of the screen</a:t>
            </a:r>
          </a:p>
        </p:txBody>
      </p:sp>
      <p:pic>
        <p:nvPicPr>
          <p:cNvPr id="6" name="Picture 5"/>
          <p:cNvPicPr>
            <a:picLocks noChangeAspect="1"/>
          </p:cNvPicPr>
          <p:nvPr/>
        </p:nvPicPr>
        <p:blipFill rotWithShape="1">
          <a:blip r:embed="rId5"/>
          <a:srcRect b="-6049"/>
          <a:stretch/>
        </p:blipFill>
        <p:spPr>
          <a:xfrm>
            <a:off x="8981954" y="3001201"/>
            <a:ext cx="3002683" cy="2099359"/>
          </a:xfrm>
          <a:prstGeom prst="rect">
            <a:avLst/>
          </a:prstGeom>
        </p:spPr>
      </p:pic>
      <p:pic>
        <p:nvPicPr>
          <p:cNvPr id="7" name="Picture 6"/>
          <p:cNvPicPr>
            <a:picLocks noChangeAspect="1"/>
          </p:cNvPicPr>
          <p:nvPr/>
        </p:nvPicPr>
        <p:blipFill>
          <a:blip r:embed="rId6"/>
          <a:stretch>
            <a:fillRect/>
          </a:stretch>
        </p:blipFill>
        <p:spPr>
          <a:xfrm>
            <a:off x="8380236" y="5047813"/>
            <a:ext cx="3599728" cy="1624656"/>
          </a:xfrm>
          <a:prstGeom prst="rect">
            <a:avLst/>
          </a:prstGeom>
        </p:spPr>
      </p:pic>
      <p:sp>
        <p:nvSpPr>
          <p:cNvPr id="8" name="Right Arrow 5"/>
          <p:cNvSpPr/>
          <p:nvPr/>
        </p:nvSpPr>
        <p:spPr>
          <a:xfrm rot="19749779">
            <a:off x="10205716" y="3764658"/>
            <a:ext cx="834904" cy="439664"/>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5"/>
          <p:cNvSpPr/>
          <p:nvPr/>
        </p:nvSpPr>
        <p:spPr>
          <a:xfrm rot="10800000">
            <a:off x="10259386" y="5899817"/>
            <a:ext cx="834904" cy="439664"/>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711E130-2B7A-48FF-9AA9-C42E97052B36}"/>
              </a:ext>
            </a:extLst>
          </p:cNvPr>
          <p:cNvPicPr>
            <a:picLocks noChangeAspect="1"/>
          </p:cNvPicPr>
          <p:nvPr/>
        </p:nvPicPr>
        <p:blipFill rotWithShape="1">
          <a:blip r:embed="rId7"/>
          <a:srcRect l="34348" t="19903" r="33710" b="41661"/>
          <a:stretch/>
        </p:blipFill>
        <p:spPr>
          <a:xfrm>
            <a:off x="9162385" y="958183"/>
            <a:ext cx="2822252" cy="1910234"/>
          </a:xfrm>
          <a:prstGeom prst="rect">
            <a:avLst/>
          </a:prstGeom>
        </p:spPr>
      </p:pic>
      <p:pic>
        <p:nvPicPr>
          <p:cNvPr id="11" name="Recorded Sound">
            <a:hlinkClick r:id="" action="ppaction://media"/>
            <a:extLst>
              <a:ext uri="{FF2B5EF4-FFF2-40B4-BE49-F238E27FC236}">
                <a16:creationId xmlns:a16="http://schemas.microsoft.com/office/drawing/2014/main" id="{DD663C75-77E4-49B9-AA06-61B789ED01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126414"/>
            <a:ext cx="609600" cy="609600"/>
          </a:xfrm>
          <a:prstGeom prst="rect">
            <a:avLst/>
          </a:prstGeom>
        </p:spPr>
      </p:pic>
    </p:spTree>
    <p:extLst>
      <p:ext uri="{BB962C8B-B14F-4D97-AF65-F5344CB8AC3E}">
        <p14:creationId xmlns:p14="http://schemas.microsoft.com/office/powerpoint/2010/main" val="1201239395"/>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53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0214"/>
          </a:xfrm>
        </p:spPr>
        <p:txBody>
          <a:bodyPr>
            <a:normAutofit fontScale="90000"/>
          </a:bodyPr>
          <a:lstStyle/>
          <a:p>
            <a:pPr algn="ctr"/>
            <a:r>
              <a:rPr lang="en-US" sz="4800" b="1" u="sng" dirty="0">
                <a:solidFill>
                  <a:srgbClr val="00589A"/>
                </a:solidFill>
              </a:rPr>
              <a:t>Direct Students to Test Audio with Headphones</a:t>
            </a:r>
          </a:p>
        </p:txBody>
      </p:sp>
      <p:sp>
        <p:nvSpPr>
          <p:cNvPr id="3" name="Content Placeholder 2"/>
          <p:cNvSpPr>
            <a:spLocks noGrp="1"/>
          </p:cNvSpPr>
          <p:nvPr>
            <p:ph idx="1"/>
          </p:nvPr>
        </p:nvSpPr>
        <p:spPr>
          <a:xfrm>
            <a:off x="0" y="1180215"/>
            <a:ext cx="12192000" cy="5677785"/>
          </a:xfrm>
        </p:spPr>
        <p:txBody>
          <a:bodyPr>
            <a:normAutofit fontScale="92500" lnSpcReduction="10000"/>
          </a:bodyPr>
          <a:lstStyle/>
          <a:p>
            <a:r>
              <a:rPr lang="en-US" sz="3200" dirty="0">
                <a:solidFill>
                  <a:schemeClr val="bg1"/>
                </a:solidFill>
              </a:rPr>
              <a:t>Students </a:t>
            </a:r>
            <a:r>
              <a:rPr lang="en-US" sz="3200" b="1" dirty="0">
                <a:solidFill>
                  <a:schemeClr val="bg1"/>
                </a:solidFill>
              </a:rPr>
              <a:t>CAN</a:t>
            </a:r>
            <a:r>
              <a:rPr lang="en-US" sz="3200" dirty="0">
                <a:solidFill>
                  <a:schemeClr val="bg1"/>
                </a:solidFill>
              </a:rPr>
              <a:t> adjust the volume once inside TestNav without being exited from the test.</a:t>
            </a:r>
          </a:p>
          <a:p>
            <a:r>
              <a:rPr lang="en-US" sz="3200" dirty="0">
                <a:solidFill>
                  <a:schemeClr val="bg1"/>
                </a:solidFill>
              </a:rPr>
              <a:t>Prior to starting any session with a headphone accommodation/accessibility recommended that                                       students set the volume on their </a:t>
            </a:r>
            <a:r>
              <a:rPr lang="en-US" sz="3200" b="1" dirty="0">
                <a:solidFill>
                  <a:schemeClr val="bg1"/>
                </a:solidFill>
              </a:rPr>
              <a:t>device</a:t>
            </a:r>
            <a:r>
              <a:rPr lang="en-US" sz="3200" dirty="0">
                <a:solidFill>
                  <a:schemeClr val="bg1"/>
                </a:solidFill>
              </a:rPr>
              <a:t> to the                                                        highest setting.  Then, adjust headphones                                                         accordingly.</a:t>
            </a:r>
          </a:p>
          <a:p>
            <a:r>
              <a:rPr lang="en-US" sz="3200" dirty="0">
                <a:solidFill>
                  <a:schemeClr val="bg1"/>
                </a:solidFill>
              </a:rPr>
              <a:t>If they cannot hear sound after adjusting the                                                  volume on their </a:t>
            </a:r>
            <a:r>
              <a:rPr lang="en-US" sz="3200" b="1" dirty="0">
                <a:solidFill>
                  <a:schemeClr val="bg1"/>
                </a:solidFill>
              </a:rPr>
              <a:t>device</a:t>
            </a:r>
            <a:r>
              <a:rPr lang="en-US" sz="3200" dirty="0">
                <a:solidFill>
                  <a:schemeClr val="bg1"/>
                </a:solidFill>
              </a:rPr>
              <a:t> call an IT support tech.</a:t>
            </a:r>
          </a:p>
          <a:p>
            <a:r>
              <a:rPr lang="en-US" sz="3200" dirty="0">
                <a:solidFill>
                  <a:schemeClr val="bg1"/>
                </a:solidFill>
              </a:rPr>
              <a:t>Students must have headphones with a traditional auxiliary port.  Wireless/Bluetooth earbuds are not permitted.  If students do not have a compatible set, headphones will be provided.  We are asking that you instruct students who take a set of headphones to repackage them and write their names on the bag so that they may be reused for live testing.</a:t>
            </a:r>
          </a:p>
        </p:txBody>
      </p:sp>
      <p:pic>
        <p:nvPicPr>
          <p:cNvPr id="8" name="Picture 7">
            <a:extLst>
              <a:ext uri="{FF2B5EF4-FFF2-40B4-BE49-F238E27FC236}">
                <a16:creationId xmlns:a16="http://schemas.microsoft.com/office/drawing/2014/main" id="{8EE682AC-D9F3-4ED5-8A4C-0F92966C5054}"/>
              </a:ext>
            </a:extLst>
          </p:cNvPr>
          <p:cNvPicPr>
            <a:picLocks noChangeAspect="1"/>
          </p:cNvPicPr>
          <p:nvPr/>
        </p:nvPicPr>
        <p:blipFill rotWithShape="1">
          <a:blip r:embed="rId5"/>
          <a:srcRect l="34348" t="19903" r="33710" b="41661"/>
          <a:stretch/>
        </p:blipFill>
        <p:spPr>
          <a:xfrm>
            <a:off x="7931921" y="1952095"/>
            <a:ext cx="3650479" cy="2470817"/>
          </a:xfrm>
          <a:prstGeom prst="rect">
            <a:avLst/>
          </a:prstGeom>
        </p:spPr>
      </p:pic>
      <p:sp>
        <p:nvSpPr>
          <p:cNvPr id="6" name="Right Arrow 5"/>
          <p:cNvSpPr/>
          <p:nvPr/>
        </p:nvSpPr>
        <p:spPr>
          <a:xfrm rot="8687915">
            <a:off x="10667079" y="3424058"/>
            <a:ext cx="862910" cy="455585"/>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891ED3D2-78E7-4433-B6BB-4D607ABD66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6870" y="6123486"/>
            <a:ext cx="609600" cy="609600"/>
          </a:xfrm>
          <a:prstGeom prst="rect">
            <a:avLst/>
          </a:prstGeom>
        </p:spPr>
      </p:pic>
    </p:spTree>
    <p:extLst>
      <p:ext uri="{BB962C8B-B14F-4D97-AF65-F5344CB8AC3E}">
        <p14:creationId xmlns:p14="http://schemas.microsoft.com/office/powerpoint/2010/main" val="2496959568"/>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Reporting Technology Issues During the IT</a:t>
            </a:r>
          </a:p>
        </p:txBody>
      </p:sp>
      <p:sp>
        <p:nvSpPr>
          <p:cNvPr id="3" name="Content Placeholder 2"/>
          <p:cNvSpPr>
            <a:spLocks noGrp="1"/>
          </p:cNvSpPr>
          <p:nvPr>
            <p:ph idx="1"/>
          </p:nvPr>
        </p:nvSpPr>
        <p:spPr>
          <a:xfrm>
            <a:off x="0" y="1180215"/>
            <a:ext cx="12192000" cy="5677785"/>
          </a:xfrm>
        </p:spPr>
        <p:txBody>
          <a:bodyPr>
            <a:normAutofit/>
          </a:bodyPr>
          <a:lstStyle/>
          <a:p>
            <a:r>
              <a:rPr lang="en-US" sz="3200" dirty="0">
                <a:solidFill>
                  <a:schemeClr val="bg1"/>
                </a:solidFill>
              </a:rPr>
              <a:t>If students experience a technology problem that prevents them from logging in, hearing sound, or responding to test items …</a:t>
            </a:r>
          </a:p>
          <a:p>
            <a:pPr marL="971550" lvl="1" indent="-514350">
              <a:buFont typeface="+mj-lt"/>
              <a:buAutoNum type="arabicPeriod"/>
            </a:pPr>
            <a:r>
              <a:rPr lang="en-US" sz="3200" dirty="0">
                <a:solidFill>
                  <a:schemeClr val="bg1"/>
                </a:solidFill>
              </a:rPr>
              <a:t>Note the issue and error message/code received</a:t>
            </a:r>
          </a:p>
          <a:p>
            <a:pPr marL="971550" lvl="1" indent="-514350">
              <a:buFont typeface="+mj-lt"/>
              <a:buAutoNum type="arabicPeriod"/>
            </a:pPr>
            <a:r>
              <a:rPr lang="en-US" sz="3200" dirty="0">
                <a:solidFill>
                  <a:schemeClr val="bg1"/>
                </a:solidFill>
              </a:rPr>
              <a:t>Have the student ‘Refresh’</a:t>
            </a:r>
          </a:p>
          <a:p>
            <a:pPr marL="971550" lvl="1" indent="-514350">
              <a:buFont typeface="+mj-lt"/>
              <a:buAutoNum type="arabicPeriod"/>
            </a:pPr>
            <a:r>
              <a:rPr lang="en-US" sz="3200" dirty="0">
                <a:solidFill>
                  <a:schemeClr val="bg1"/>
                </a:solidFill>
              </a:rPr>
              <a:t>If that does not work, have the student log-out and log-in again</a:t>
            </a:r>
          </a:p>
          <a:p>
            <a:pPr lvl="2"/>
            <a:r>
              <a:rPr lang="en-US" sz="3200" dirty="0">
                <a:solidFill>
                  <a:schemeClr val="bg1"/>
                </a:solidFill>
              </a:rPr>
              <a:t>The test administrator will have to resume the student in the training PAN portal</a:t>
            </a:r>
          </a:p>
          <a:p>
            <a:pPr marL="457200" lvl="1" indent="0">
              <a:buNone/>
            </a:pPr>
            <a:endParaRPr lang="en-US" sz="3200" dirty="0">
              <a:solidFill>
                <a:schemeClr val="bg1"/>
              </a:solidFill>
            </a:endParaRPr>
          </a:p>
          <a:p>
            <a:pPr marL="457200" lvl="1" indent="0">
              <a:buNone/>
            </a:pPr>
            <a:r>
              <a:rPr lang="en-US" sz="3200" b="1" dirty="0">
                <a:solidFill>
                  <a:schemeClr val="bg1"/>
                </a:solidFill>
              </a:rPr>
              <a:t>Note:</a:t>
            </a:r>
            <a:r>
              <a:rPr lang="en-US" sz="3200" dirty="0">
                <a:solidFill>
                  <a:schemeClr val="bg1"/>
                </a:solidFill>
              </a:rPr>
              <a:t> Students </a:t>
            </a:r>
            <a:r>
              <a:rPr lang="en-US" sz="3200" u="sng" dirty="0">
                <a:solidFill>
                  <a:schemeClr val="bg1"/>
                </a:solidFill>
              </a:rPr>
              <a:t>do not </a:t>
            </a:r>
            <a:r>
              <a:rPr lang="en-US" sz="3200" dirty="0">
                <a:solidFill>
                  <a:schemeClr val="bg1"/>
                </a:solidFill>
              </a:rPr>
              <a:t>need to finish the practice test during the allotted time.</a:t>
            </a:r>
          </a:p>
        </p:txBody>
      </p:sp>
      <p:pic>
        <p:nvPicPr>
          <p:cNvPr id="4" name="Recorded Sound">
            <a:hlinkClick r:id="" action="ppaction://media"/>
            <a:extLst>
              <a:ext uri="{FF2B5EF4-FFF2-40B4-BE49-F238E27FC236}">
                <a16:creationId xmlns:a16="http://schemas.microsoft.com/office/drawing/2014/main" id="{27FA0688-9EC5-4C45-9C3B-48635C7E7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3131" y="6039678"/>
            <a:ext cx="609600" cy="609600"/>
          </a:xfrm>
          <a:prstGeom prst="rect">
            <a:avLst/>
          </a:prstGeom>
        </p:spPr>
      </p:pic>
    </p:spTree>
    <p:extLst>
      <p:ext uri="{BB962C8B-B14F-4D97-AF65-F5344CB8AC3E}">
        <p14:creationId xmlns:p14="http://schemas.microsoft.com/office/powerpoint/2010/main" val="2630448256"/>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396114"/>
            <a:ext cx="12192000" cy="3601180"/>
          </a:xfrm>
        </p:spPr>
        <p:txBody>
          <a:bodyPr>
            <a:noAutofit/>
          </a:bodyPr>
          <a:lstStyle/>
          <a:p>
            <a:r>
              <a:rPr lang="en-US" sz="2400" dirty="0">
                <a:solidFill>
                  <a:schemeClr val="bg1"/>
                </a:solidFill>
              </a:rPr>
              <a:t>Log into Pearson Access Next Training Site:</a:t>
            </a:r>
          </a:p>
          <a:p>
            <a:pPr lvl="1"/>
            <a:r>
              <a:rPr lang="en-US" dirty="0">
                <a:solidFill>
                  <a:schemeClr val="bg1"/>
                </a:solidFill>
              </a:rPr>
              <a:t>Open the </a:t>
            </a:r>
            <a:r>
              <a:rPr lang="en-US" b="1" dirty="0">
                <a:solidFill>
                  <a:schemeClr val="bg1"/>
                </a:solidFill>
              </a:rPr>
              <a:t>GOOGLE CHROME BROWSER</a:t>
            </a:r>
          </a:p>
          <a:p>
            <a:pPr lvl="1"/>
            <a:r>
              <a:rPr lang="en-US" dirty="0">
                <a:solidFill>
                  <a:schemeClr val="bg1"/>
                </a:solidFill>
              </a:rPr>
              <a:t>Go to </a:t>
            </a:r>
            <a:r>
              <a:rPr lang="en-US" b="1" dirty="0">
                <a:solidFill>
                  <a:schemeClr val="bg1"/>
                </a:solidFill>
              </a:rPr>
              <a:t>www.wtps.org</a:t>
            </a:r>
            <a:r>
              <a:rPr lang="en-US" dirty="0">
                <a:solidFill>
                  <a:schemeClr val="bg1"/>
                </a:solidFill>
              </a:rPr>
              <a:t> or </a:t>
            </a:r>
            <a:r>
              <a:rPr lang="en-US" b="1" dirty="0">
                <a:solidFill>
                  <a:schemeClr val="bg1"/>
                </a:solidFill>
              </a:rPr>
              <a:t>your school’s website</a:t>
            </a:r>
          </a:p>
          <a:p>
            <a:pPr lvl="1"/>
            <a:r>
              <a:rPr lang="en-US" dirty="0">
                <a:solidFill>
                  <a:schemeClr val="bg1"/>
                </a:solidFill>
              </a:rPr>
              <a:t>Click on </a:t>
            </a:r>
            <a:r>
              <a:rPr lang="en-US" b="1" dirty="0">
                <a:solidFill>
                  <a:schemeClr val="bg1"/>
                </a:solidFill>
              </a:rPr>
              <a:t>STAFF</a:t>
            </a:r>
          </a:p>
          <a:p>
            <a:pPr lvl="1"/>
            <a:r>
              <a:rPr lang="en-US" dirty="0">
                <a:solidFill>
                  <a:schemeClr val="bg1"/>
                </a:solidFill>
              </a:rPr>
              <a:t>Click on </a:t>
            </a:r>
            <a:r>
              <a:rPr lang="en-US" b="1" dirty="0">
                <a:solidFill>
                  <a:schemeClr val="bg1"/>
                </a:solidFill>
              </a:rPr>
              <a:t>Infrastructure Trial</a:t>
            </a:r>
          </a:p>
          <a:p>
            <a:pPr lvl="2"/>
            <a:r>
              <a:rPr lang="en-US" sz="2400" dirty="0">
                <a:solidFill>
                  <a:schemeClr val="bg1"/>
                </a:solidFill>
              </a:rPr>
              <a:t>Please note:  the site should have a BROWN BANNER at the top, indicating that this is the training site</a:t>
            </a:r>
          </a:p>
          <a:p>
            <a:pPr lvl="2"/>
            <a:r>
              <a:rPr lang="en-US" sz="2400" dirty="0">
                <a:solidFill>
                  <a:schemeClr val="bg1"/>
                </a:solidFill>
              </a:rPr>
              <a:t>Your username is your email address.  You may need to reset your password upon signing in.  Use the “forgot password” link if needed.</a:t>
            </a:r>
          </a:p>
          <a:p>
            <a:pPr lvl="2"/>
            <a:endParaRPr lang="en-US" sz="2400" dirty="0">
              <a:solidFill>
                <a:schemeClr val="bg1"/>
              </a:solidFill>
            </a:endParaRPr>
          </a:p>
        </p:txBody>
      </p:sp>
      <p:sp>
        <p:nvSpPr>
          <p:cNvPr id="9" name="Title 1"/>
          <p:cNvSpPr>
            <a:spLocks noGrp="1"/>
          </p:cNvSpPr>
          <p:nvPr>
            <p:ph type="title"/>
          </p:nvPr>
        </p:nvSpPr>
        <p:spPr>
          <a:xfrm>
            <a:off x="0" y="215900"/>
            <a:ext cx="12192000" cy="1180214"/>
          </a:xfrm>
        </p:spPr>
        <p:txBody>
          <a:bodyPr>
            <a:normAutofit fontScale="90000"/>
          </a:bodyPr>
          <a:lstStyle/>
          <a:p>
            <a:pPr algn="ctr"/>
            <a:r>
              <a:rPr lang="en-US" sz="4800" b="1" u="sng" dirty="0">
                <a:solidFill>
                  <a:srgbClr val="00589A"/>
                </a:solidFill>
              </a:rPr>
              <a:t>Manage Test Sessions in Pearson Access Next Training Site</a:t>
            </a:r>
          </a:p>
        </p:txBody>
      </p:sp>
      <p:sp>
        <p:nvSpPr>
          <p:cNvPr id="10" name="Right Arrow 5"/>
          <p:cNvSpPr/>
          <p:nvPr/>
        </p:nvSpPr>
        <p:spPr>
          <a:xfrm rot="2949806">
            <a:off x="140044" y="4320739"/>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DC35602-83AF-4C32-AFA2-9D96BC08D941}"/>
              </a:ext>
            </a:extLst>
          </p:cNvPr>
          <p:cNvPicPr>
            <a:picLocks noChangeAspect="1"/>
          </p:cNvPicPr>
          <p:nvPr/>
        </p:nvPicPr>
        <p:blipFill rotWithShape="1">
          <a:blip r:embed="rId5"/>
          <a:srcRect t="9715" r="45652" b="69670"/>
          <a:stretch/>
        </p:blipFill>
        <p:spPr>
          <a:xfrm>
            <a:off x="488373" y="4997294"/>
            <a:ext cx="11192572" cy="1509523"/>
          </a:xfrm>
          <a:prstGeom prst="rect">
            <a:avLst/>
          </a:prstGeom>
        </p:spPr>
      </p:pic>
      <p:sp>
        <p:nvSpPr>
          <p:cNvPr id="11" name="Right Arrow 5">
            <a:extLst>
              <a:ext uri="{FF2B5EF4-FFF2-40B4-BE49-F238E27FC236}">
                <a16:creationId xmlns:a16="http://schemas.microsoft.com/office/drawing/2014/main" id="{94872088-CBCC-49A2-8DF9-0F1DC586C30D}"/>
              </a:ext>
            </a:extLst>
          </p:cNvPr>
          <p:cNvSpPr/>
          <p:nvPr/>
        </p:nvSpPr>
        <p:spPr>
          <a:xfrm rot="7343929">
            <a:off x="10311087" y="5588358"/>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a:extLst>
              <a:ext uri="{FF2B5EF4-FFF2-40B4-BE49-F238E27FC236}">
                <a16:creationId xmlns:a16="http://schemas.microsoft.com/office/drawing/2014/main" id="{34AE2BD5-7C6B-45AC-A228-6177C0799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9273" y="6202017"/>
            <a:ext cx="609600" cy="609600"/>
          </a:xfrm>
          <a:prstGeom prst="rect">
            <a:avLst/>
          </a:prstGeom>
        </p:spPr>
      </p:pic>
    </p:spTree>
    <p:extLst>
      <p:ext uri="{BB962C8B-B14F-4D97-AF65-F5344CB8AC3E}">
        <p14:creationId xmlns:p14="http://schemas.microsoft.com/office/powerpoint/2010/main" val="2977764014"/>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0215"/>
            <a:ext cx="12192000" cy="1651922"/>
          </a:xfrm>
        </p:spPr>
        <p:txBody>
          <a:bodyPr>
            <a:normAutofit/>
          </a:bodyPr>
          <a:lstStyle/>
          <a:p>
            <a:r>
              <a:rPr lang="en-US" sz="3200" dirty="0">
                <a:solidFill>
                  <a:schemeClr val="bg1"/>
                </a:solidFill>
              </a:rPr>
              <a:t>Confirm that you are in the correct testing window – </a:t>
            </a:r>
          </a:p>
          <a:p>
            <a:pPr lvl="1"/>
            <a:r>
              <a:rPr lang="en-US" sz="2800" dirty="0">
                <a:solidFill>
                  <a:schemeClr val="bg1"/>
                </a:solidFill>
              </a:rPr>
              <a:t>New Jersey&gt;2018-2019&gt;NJSLA-ELA/Math Spring 2019</a:t>
            </a:r>
          </a:p>
          <a:p>
            <a:pPr lvl="1"/>
            <a:r>
              <a:rPr lang="en-US" sz="3200" dirty="0">
                <a:solidFill>
                  <a:schemeClr val="bg1"/>
                </a:solidFill>
              </a:rPr>
              <a:t>Go to the </a:t>
            </a:r>
            <a:r>
              <a:rPr lang="en-US" sz="3200" b="1" dirty="0">
                <a:solidFill>
                  <a:schemeClr val="bg1"/>
                </a:solidFill>
              </a:rPr>
              <a:t>Testing</a:t>
            </a:r>
            <a:r>
              <a:rPr lang="en-US" sz="3200" dirty="0">
                <a:solidFill>
                  <a:schemeClr val="bg1"/>
                </a:solidFill>
              </a:rPr>
              <a:t> tab and click </a:t>
            </a:r>
            <a:r>
              <a:rPr lang="en-US" sz="3200" b="1" dirty="0">
                <a:solidFill>
                  <a:schemeClr val="bg1"/>
                </a:solidFill>
              </a:rPr>
              <a:t>Sessions</a:t>
            </a:r>
          </a:p>
          <a:p>
            <a:endParaRPr lang="en-US" dirty="0"/>
          </a:p>
          <a:p>
            <a:endParaRPr lang="en-US" dirty="0"/>
          </a:p>
          <a:p>
            <a:endParaRPr lang="en-US" dirty="0"/>
          </a:p>
        </p:txBody>
      </p:sp>
      <p:sp>
        <p:nvSpPr>
          <p:cNvPr id="8"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Manage Test Sessions in Pearson Access Next</a:t>
            </a:r>
          </a:p>
        </p:txBody>
      </p:sp>
      <p:sp>
        <p:nvSpPr>
          <p:cNvPr id="10" name="Right Arrow 5"/>
          <p:cNvSpPr/>
          <p:nvPr/>
        </p:nvSpPr>
        <p:spPr>
          <a:xfrm rot="7886835">
            <a:off x="7502432" y="2383580"/>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C961DA5-4EF0-499A-ACBD-BFC43F28071A}"/>
              </a:ext>
            </a:extLst>
          </p:cNvPr>
          <p:cNvPicPr>
            <a:picLocks noChangeAspect="1"/>
          </p:cNvPicPr>
          <p:nvPr/>
        </p:nvPicPr>
        <p:blipFill rotWithShape="1">
          <a:blip r:embed="rId5"/>
          <a:srcRect t="10028" r="45326" b="46561"/>
          <a:stretch/>
        </p:blipFill>
        <p:spPr>
          <a:xfrm>
            <a:off x="287409" y="3117927"/>
            <a:ext cx="11688691" cy="3299792"/>
          </a:xfrm>
          <a:prstGeom prst="rect">
            <a:avLst/>
          </a:prstGeom>
        </p:spPr>
      </p:pic>
      <p:sp>
        <p:nvSpPr>
          <p:cNvPr id="11" name="Right Arrow 5"/>
          <p:cNvSpPr/>
          <p:nvPr/>
        </p:nvSpPr>
        <p:spPr>
          <a:xfrm rot="1116370">
            <a:off x="4473531" y="5380046"/>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288811CB-88B6-47DC-9A23-0724CDC3E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391" y="6093909"/>
            <a:ext cx="609600" cy="609600"/>
          </a:xfrm>
          <a:prstGeom prst="rect">
            <a:avLst/>
          </a:prstGeom>
        </p:spPr>
      </p:pic>
    </p:spTree>
    <p:extLst>
      <p:ext uri="{BB962C8B-B14F-4D97-AF65-F5344CB8AC3E}">
        <p14:creationId xmlns:p14="http://schemas.microsoft.com/office/powerpoint/2010/main" val="3757865445"/>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1661"/>
            <a:ext cx="12192000" cy="3730581"/>
          </a:xfrm>
        </p:spPr>
        <p:txBody>
          <a:bodyPr>
            <a:normAutofit/>
          </a:bodyPr>
          <a:lstStyle/>
          <a:p>
            <a:r>
              <a:rPr lang="en-US" sz="3200" dirty="0">
                <a:solidFill>
                  <a:schemeClr val="bg1"/>
                </a:solidFill>
              </a:rPr>
              <a:t>Find your session name in the list and </a:t>
            </a:r>
            <a:r>
              <a:rPr lang="en-US" sz="3200" b="1" dirty="0">
                <a:solidFill>
                  <a:schemeClr val="bg1"/>
                </a:solidFill>
              </a:rPr>
              <a:t>click the box to the left of it</a:t>
            </a:r>
            <a:r>
              <a:rPr lang="en-US" sz="3200" dirty="0">
                <a:solidFill>
                  <a:schemeClr val="bg1"/>
                </a:solidFill>
              </a:rPr>
              <a:t> or type your session name into the search box under </a:t>
            </a:r>
            <a:r>
              <a:rPr lang="en-US" sz="3200" b="1" dirty="0">
                <a:solidFill>
                  <a:schemeClr val="bg1"/>
                </a:solidFill>
              </a:rPr>
              <a:t>Find Sessions.</a:t>
            </a:r>
            <a:endParaRPr lang="en-US" sz="3200" dirty="0">
              <a:solidFill>
                <a:schemeClr val="bg1"/>
              </a:solidFill>
            </a:endParaRPr>
          </a:p>
        </p:txBody>
      </p:sp>
      <p:sp>
        <p:nvSpPr>
          <p:cNvPr id="9"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Manage Test Sessions in the PAN Training Site</a:t>
            </a:r>
          </a:p>
        </p:txBody>
      </p:sp>
      <p:grpSp>
        <p:nvGrpSpPr>
          <p:cNvPr id="6" name="Group 5">
            <a:extLst>
              <a:ext uri="{FF2B5EF4-FFF2-40B4-BE49-F238E27FC236}">
                <a16:creationId xmlns:a16="http://schemas.microsoft.com/office/drawing/2014/main" id="{5D129B52-0653-4E3E-8B37-CBAC2B14D097}"/>
              </a:ext>
            </a:extLst>
          </p:cNvPr>
          <p:cNvGrpSpPr/>
          <p:nvPr/>
        </p:nvGrpSpPr>
        <p:grpSpPr>
          <a:xfrm>
            <a:off x="372636" y="2570523"/>
            <a:ext cx="11603464" cy="3406207"/>
            <a:chOff x="258336" y="2703045"/>
            <a:chExt cx="11250889" cy="3018529"/>
          </a:xfrm>
        </p:grpSpPr>
        <p:pic>
          <p:nvPicPr>
            <p:cNvPr id="4" name="Picture 3"/>
            <p:cNvPicPr>
              <a:picLocks noChangeAspect="1"/>
            </p:cNvPicPr>
            <p:nvPr/>
          </p:nvPicPr>
          <p:blipFill rotWithShape="1">
            <a:blip r:embed="rId5"/>
            <a:srcRect t="19551"/>
            <a:stretch/>
          </p:blipFill>
          <p:spPr>
            <a:xfrm>
              <a:off x="258337" y="2704492"/>
              <a:ext cx="11250888" cy="3017082"/>
            </a:xfrm>
            <a:prstGeom prst="rect">
              <a:avLst/>
            </a:prstGeom>
          </p:spPr>
        </p:pic>
        <p:pic>
          <p:nvPicPr>
            <p:cNvPr id="2" name="Picture 1">
              <a:extLst>
                <a:ext uri="{FF2B5EF4-FFF2-40B4-BE49-F238E27FC236}">
                  <a16:creationId xmlns:a16="http://schemas.microsoft.com/office/drawing/2014/main" id="{D3539BC7-1F97-4E44-8509-A986EC5BC2F5}"/>
                </a:ext>
              </a:extLst>
            </p:cNvPr>
            <p:cNvPicPr>
              <a:picLocks noChangeAspect="1"/>
            </p:cNvPicPr>
            <p:nvPr/>
          </p:nvPicPr>
          <p:blipFill rotWithShape="1">
            <a:blip r:embed="rId6"/>
            <a:srcRect t="20729" r="45000" b="63986"/>
            <a:stretch/>
          </p:blipFill>
          <p:spPr>
            <a:xfrm>
              <a:off x="258336" y="2703045"/>
              <a:ext cx="11250888" cy="1111750"/>
            </a:xfrm>
            <a:prstGeom prst="rect">
              <a:avLst/>
            </a:prstGeom>
          </p:spPr>
        </p:pic>
      </p:grpSp>
      <p:sp>
        <p:nvSpPr>
          <p:cNvPr id="13" name="Right Arrow 5"/>
          <p:cNvSpPr/>
          <p:nvPr/>
        </p:nvSpPr>
        <p:spPr>
          <a:xfrm rot="7886835">
            <a:off x="1256464" y="3682713"/>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5"/>
          <p:cNvSpPr/>
          <p:nvPr/>
        </p:nvSpPr>
        <p:spPr>
          <a:xfrm rot="16200000">
            <a:off x="3211930" y="5857267"/>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a:extLst>
              <a:ext uri="{FF2B5EF4-FFF2-40B4-BE49-F238E27FC236}">
                <a16:creationId xmlns:a16="http://schemas.microsoft.com/office/drawing/2014/main" id="{8FA334C4-2706-45D2-8F36-2622729999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148" y="6155006"/>
            <a:ext cx="609600" cy="609600"/>
          </a:xfrm>
          <a:prstGeom prst="rect">
            <a:avLst/>
          </a:prstGeom>
        </p:spPr>
      </p:pic>
    </p:spTree>
    <p:extLst>
      <p:ext uri="{BB962C8B-B14F-4D97-AF65-F5344CB8AC3E}">
        <p14:creationId xmlns:p14="http://schemas.microsoft.com/office/powerpoint/2010/main" val="75321154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0215"/>
            <a:ext cx="12192000" cy="3777622"/>
          </a:xfrm>
        </p:spPr>
        <p:txBody>
          <a:bodyPr>
            <a:normAutofit/>
          </a:bodyPr>
          <a:lstStyle/>
          <a:p>
            <a:r>
              <a:rPr lang="en-US" sz="3200" dirty="0">
                <a:solidFill>
                  <a:schemeClr val="bg1"/>
                </a:solidFill>
              </a:rPr>
              <a:t>Click on </a:t>
            </a:r>
            <a:r>
              <a:rPr lang="en-US" sz="3200" b="1" dirty="0">
                <a:solidFill>
                  <a:schemeClr val="bg1"/>
                </a:solidFill>
              </a:rPr>
              <a:t>Go To Students in Sessions</a:t>
            </a:r>
          </a:p>
        </p:txBody>
      </p:sp>
      <p:sp>
        <p:nvSpPr>
          <p:cNvPr id="7"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Manage Test Sessions in Pearson Access Next</a:t>
            </a:r>
          </a:p>
        </p:txBody>
      </p:sp>
      <p:grpSp>
        <p:nvGrpSpPr>
          <p:cNvPr id="6" name="Group 5">
            <a:extLst>
              <a:ext uri="{FF2B5EF4-FFF2-40B4-BE49-F238E27FC236}">
                <a16:creationId xmlns:a16="http://schemas.microsoft.com/office/drawing/2014/main" id="{8835F765-B352-4327-9200-9AC2EAD97AE1}"/>
              </a:ext>
            </a:extLst>
          </p:cNvPr>
          <p:cNvGrpSpPr/>
          <p:nvPr/>
        </p:nvGrpSpPr>
        <p:grpSpPr>
          <a:xfrm>
            <a:off x="114300" y="2756451"/>
            <a:ext cx="11574118" cy="3390279"/>
            <a:chOff x="114300" y="2756451"/>
            <a:chExt cx="11574118" cy="3390279"/>
          </a:xfrm>
        </p:grpSpPr>
        <p:pic>
          <p:nvPicPr>
            <p:cNvPr id="2" name="Picture 1"/>
            <p:cNvPicPr>
              <a:picLocks noChangeAspect="1"/>
            </p:cNvPicPr>
            <p:nvPr/>
          </p:nvPicPr>
          <p:blipFill rotWithShape="1">
            <a:blip r:embed="rId5"/>
            <a:srcRect t="21461" b="1"/>
            <a:stretch/>
          </p:blipFill>
          <p:spPr>
            <a:xfrm>
              <a:off x="130097" y="2756451"/>
              <a:ext cx="11558321" cy="3390279"/>
            </a:xfrm>
            <a:prstGeom prst="rect">
              <a:avLst/>
            </a:prstGeom>
          </p:spPr>
        </p:pic>
        <p:pic>
          <p:nvPicPr>
            <p:cNvPr id="5" name="Picture 4">
              <a:extLst>
                <a:ext uri="{FF2B5EF4-FFF2-40B4-BE49-F238E27FC236}">
                  <a16:creationId xmlns:a16="http://schemas.microsoft.com/office/drawing/2014/main" id="{5E2FF120-F5C2-4E7E-AFC3-4B431753E31E}"/>
                </a:ext>
              </a:extLst>
            </p:cNvPr>
            <p:cNvPicPr>
              <a:picLocks noChangeAspect="1"/>
            </p:cNvPicPr>
            <p:nvPr/>
          </p:nvPicPr>
          <p:blipFill rotWithShape="1">
            <a:blip r:embed="rId6"/>
            <a:srcRect t="20118" r="45109" b="63374"/>
            <a:stretch/>
          </p:blipFill>
          <p:spPr>
            <a:xfrm>
              <a:off x="114300" y="2775801"/>
              <a:ext cx="11574118" cy="1237630"/>
            </a:xfrm>
            <a:prstGeom prst="rect">
              <a:avLst/>
            </a:prstGeom>
          </p:spPr>
        </p:pic>
      </p:grpSp>
      <p:sp>
        <p:nvSpPr>
          <p:cNvPr id="8" name="Right Arrow 5"/>
          <p:cNvSpPr/>
          <p:nvPr/>
        </p:nvSpPr>
        <p:spPr>
          <a:xfrm rot="7886835">
            <a:off x="1987644" y="2215410"/>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35FBB6B8-0ED6-4F45-9935-242B4072E2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2303" y="6138051"/>
            <a:ext cx="609600" cy="609600"/>
          </a:xfrm>
          <a:prstGeom prst="rect">
            <a:avLst/>
          </a:prstGeom>
        </p:spPr>
      </p:pic>
    </p:spTree>
    <p:extLst>
      <p:ext uri="{BB962C8B-B14F-4D97-AF65-F5344CB8AC3E}">
        <p14:creationId xmlns:p14="http://schemas.microsoft.com/office/powerpoint/2010/main" val="638557277"/>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0215"/>
            <a:ext cx="12192000" cy="3777622"/>
          </a:xfrm>
        </p:spPr>
        <p:txBody>
          <a:bodyPr>
            <a:normAutofit/>
          </a:bodyPr>
          <a:lstStyle/>
          <a:p>
            <a:r>
              <a:rPr lang="en-US" sz="3200" dirty="0">
                <a:solidFill>
                  <a:schemeClr val="bg1"/>
                </a:solidFill>
              </a:rPr>
              <a:t>Find your </a:t>
            </a:r>
            <a:r>
              <a:rPr lang="en-US" sz="3200" b="1" dirty="0">
                <a:solidFill>
                  <a:schemeClr val="bg1"/>
                </a:solidFill>
              </a:rPr>
              <a:t>Session</a:t>
            </a:r>
            <a:r>
              <a:rPr lang="en-US" sz="3200" dirty="0">
                <a:solidFill>
                  <a:schemeClr val="bg1"/>
                </a:solidFill>
              </a:rPr>
              <a:t> in the </a:t>
            </a:r>
            <a:r>
              <a:rPr lang="en-US" sz="3200" b="1" dirty="0">
                <a:solidFill>
                  <a:schemeClr val="bg1"/>
                </a:solidFill>
              </a:rPr>
              <a:t>Session List </a:t>
            </a:r>
            <a:r>
              <a:rPr lang="en-US" sz="3200" dirty="0">
                <a:solidFill>
                  <a:schemeClr val="bg1"/>
                </a:solidFill>
              </a:rPr>
              <a:t>on the left-hand side and click on it.</a:t>
            </a:r>
          </a:p>
        </p:txBody>
      </p:sp>
      <p:pic>
        <p:nvPicPr>
          <p:cNvPr id="2" name="Picture 1"/>
          <p:cNvPicPr>
            <a:picLocks noChangeAspect="1"/>
          </p:cNvPicPr>
          <p:nvPr/>
        </p:nvPicPr>
        <p:blipFill rotWithShape="1">
          <a:blip r:embed="rId5"/>
          <a:srcRect t="33107"/>
          <a:stretch/>
        </p:blipFill>
        <p:spPr>
          <a:xfrm>
            <a:off x="228600" y="3029123"/>
            <a:ext cx="11459817" cy="2889340"/>
          </a:xfrm>
          <a:prstGeom prst="rect">
            <a:avLst/>
          </a:prstGeom>
        </p:spPr>
      </p:pic>
      <p:sp>
        <p:nvSpPr>
          <p:cNvPr id="7"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Manage Test Sessions in Pearson Access Next</a:t>
            </a:r>
          </a:p>
        </p:txBody>
      </p:sp>
      <p:sp>
        <p:nvSpPr>
          <p:cNvPr id="8" name="Right Arrow 5"/>
          <p:cNvSpPr/>
          <p:nvPr/>
        </p:nvSpPr>
        <p:spPr>
          <a:xfrm rot="12879214">
            <a:off x="1692398" y="5880150"/>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FA7E2F2-6845-40E2-8E68-922FFDE254A8}"/>
              </a:ext>
            </a:extLst>
          </p:cNvPr>
          <p:cNvPicPr>
            <a:picLocks noChangeAspect="1"/>
          </p:cNvPicPr>
          <p:nvPr/>
        </p:nvPicPr>
        <p:blipFill rotWithShape="1">
          <a:blip r:embed="rId6"/>
          <a:srcRect t="20283" r="45000" b="62593"/>
          <a:stretch/>
        </p:blipFill>
        <p:spPr>
          <a:xfrm>
            <a:off x="228600" y="3029123"/>
            <a:ext cx="11459817" cy="1519614"/>
          </a:xfrm>
          <a:prstGeom prst="rect">
            <a:avLst/>
          </a:prstGeom>
        </p:spPr>
      </p:pic>
      <p:pic>
        <p:nvPicPr>
          <p:cNvPr id="4" name="Recorded Sound">
            <a:hlinkClick r:id="" action="ppaction://media"/>
            <a:extLst>
              <a:ext uri="{FF2B5EF4-FFF2-40B4-BE49-F238E27FC236}">
                <a16:creationId xmlns:a16="http://schemas.microsoft.com/office/drawing/2014/main" id="{F3D924DC-DA49-44A7-989A-921B131935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140823"/>
            <a:ext cx="609600" cy="609600"/>
          </a:xfrm>
          <a:prstGeom prst="rect">
            <a:avLst/>
          </a:prstGeom>
        </p:spPr>
      </p:pic>
    </p:spTree>
    <p:extLst>
      <p:ext uri="{BB962C8B-B14F-4D97-AF65-F5344CB8AC3E}">
        <p14:creationId xmlns:p14="http://schemas.microsoft.com/office/powerpoint/2010/main" val="2585568258"/>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ABE53D-C748-4379-8FE0-5E67A27865A4}"/>
              </a:ext>
            </a:extLst>
          </p:cNvPr>
          <p:cNvSpPr>
            <a:spLocks noGrp="1"/>
          </p:cNvSpPr>
          <p:nvPr>
            <p:ph idx="4294967295"/>
          </p:nvPr>
        </p:nvSpPr>
        <p:spPr>
          <a:xfrm>
            <a:off x="384313" y="1825625"/>
            <a:ext cx="11807687" cy="4351338"/>
          </a:xfrm>
        </p:spPr>
        <p:txBody>
          <a:bodyPr>
            <a:normAutofit/>
          </a:bodyPr>
          <a:lstStyle/>
          <a:p>
            <a:pPr marL="0" indent="0" algn="ctr">
              <a:buNone/>
            </a:pPr>
            <a:endParaRPr lang="en-US" sz="6600" dirty="0">
              <a:solidFill>
                <a:srgbClr val="FF0000"/>
              </a:solidFill>
            </a:endParaRPr>
          </a:p>
        </p:txBody>
      </p:sp>
      <p:pic>
        <p:nvPicPr>
          <p:cNvPr id="2" name="videoplayback">
            <a:hlinkClick r:id="" action="ppaction://media"/>
            <a:extLst>
              <a:ext uri="{FF2B5EF4-FFF2-40B4-BE49-F238E27FC236}">
                <a16:creationId xmlns:a16="http://schemas.microsoft.com/office/drawing/2014/main" id="{4422FA34-B888-4238-A426-CC794B0D34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2860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293" y="1"/>
            <a:ext cx="3866707" cy="6857999"/>
          </a:xfrm>
        </p:spPr>
        <p:txBody>
          <a:bodyPr>
            <a:normAutofit lnSpcReduction="10000"/>
          </a:bodyPr>
          <a:lstStyle/>
          <a:p>
            <a:r>
              <a:rPr lang="en-US" sz="3500" dirty="0">
                <a:solidFill>
                  <a:schemeClr val="bg1"/>
                </a:solidFill>
              </a:rPr>
              <a:t>The test session will have already been started remotely for you by your STC.</a:t>
            </a:r>
          </a:p>
          <a:p>
            <a:r>
              <a:rPr lang="en-US" sz="3500" dirty="0">
                <a:solidFill>
                  <a:schemeClr val="bg1"/>
                </a:solidFill>
              </a:rPr>
              <a:t>You will need to unlock the unit by sliding the bar to the right, towards the unlocked symbol.</a:t>
            </a:r>
          </a:p>
          <a:p>
            <a:r>
              <a:rPr lang="en-US" sz="3500" dirty="0">
                <a:solidFill>
                  <a:schemeClr val="bg1"/>
                </a:solidFill>
              </a:rPr>
              <a:t>Only </a:t>
            </a:r>
            <a:r>
              <a:rPr lang="en-US" sz="3500" b="1" dirty="0">
                <a:solidFill>
                  <a:schemeClr val="bg1"/>
                </a:solidFill>
              </a:rPr>
              <a:t>the first </a:t>
            </a:r>
            <a:r>
              <a:rPr lang="en-US" sz="3500" dirty="0">
                <a:solidFill>
                  <a:schemeClr val="bg1"/>
                </a:solidFill>
              </a:rPr>
              <a:t>unit needs to be unlocked for the IT.</a:t>
            </a:r>
          </a:p>
          <a:p>
            <a:endParaRPr lang="en-US" sz="2400" dirty="0"/>
          </a:p>
        </p:txBody>
      </p:sp>
      <p:pic>
        <p:nvPicPr>
          <p:cNvPr id="2" name="Picture 1"/>
          <p:cNvPicPr>
            <a:picLocks noChangeAspect="1"/>
          </p:cNvPicPr>
          <p:nvPr/>
        </p:nvPicPr>
        <p:blipFill>
          <a:blip r:embed="rId5"/>
          <a:stretch>
            <a:fillRect/>
          </a:stretch>
        </p:blipFill>
        <p:spPr>
          <a:xfrm>
            <a:off x="0" y="1"/>
            <a:ext cx="8325293" cy="6857999"/>
          </a:xfrm>
          <a:prstGeom prst="rect">
            <a:avLst/>
          </a:prstGeom>
        </p:spPr>
      </p:pic>
      <p:sp>
        <p:nvSpPr>
          <p:cNvPr id="8" name="Right Arrow 5"/>
          <p:cNvSpPr/>
          <p:nvPr/>
        </p:nvSpPr>
        <p:spPr>
          <a:xfrm rot="1511191">
            <a:off x="4159151" y="893480"/>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22C38A24-C6C0-43EB-832A-293DEFB51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6625" y="6158947"/>
            <a:ext cx="609600" cy="609600"/>
          </a:xfrm>
          <a:prstGeom prst="rect">
            <a:avLst/>
          </a:prstGeom>
        </p:spPr>
      </p:pic>
    </p:spTree>
    <p:extLst>
      <p:ext uri="{BB962C8B-B14F-4D97-AF65-F5344CB8AC3E}">
        <p14:creationId xmlns:p14="http://schemas.microsoft.com/office/powerpoint/2010/main" val="2833547071"/>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5191" y="1"/>
            <a:ext cx="4476809" cy="6857999"/>
          </a:xfrm>
        </p:spPr>
        <p:txBody>
          <a:bodyPr>
            <a:normAutofit lnSpcReduction="10000"/>
          </a:bodyPr>
          <a:lstStyle/>
          <a:p>
            <a:r>
              <a:rPr lang="en-US" sz="3000" dirty="0">
                <a:solidFill>
                  <a:schemeClr val="bg1"/>
                </a:solidFill>
              </a:rPr>
              <a:t>Each student will have a test status next to his/her name.  At the beginning of testing, all students should have a gray “Ready” status.  It should no longer have a padlock now that you have unlocked the unit.</a:t>
            </a:r>
          </a:p>
          <a:p>
            <a:r>
              <a:rPr lang="en-US" sz="3000" dirty="0">
                <a:solidFill>
                  <a:schemeClr val="bg1"/>
                </a:solidFill>
              </a:rPr>
              <a:t>The test status codes are on the upper right-hand side of the page.</a:t>
            </a:r>
          </a:p>
          <a:p>
            <a:r>
              <a:rPr lang="en-US" sz="3000" dirty="0">
                <a:solidFill>
                  <a:schemeClr val="bg1"/>
                </a:solidFill>
              </a:rPr>
              <a:t>You are now ready to test and may begin to read the IT Test Administration Script at this time.</a:t>
            </a:r>
          </a:p>
          <a:p>
            <a:endParaRPr lang="en-US" dirty="0"/>
          </a:p>
          <a:p>
            <a:endParaRPr lang="en-US" dirty="0"/>
          </a:p>
        </p:txBody>
      </p:sp>
      <p:pic>
        <p:nvPicPr>
          <p:cNvPr id="4" name="Picture 3"/>
          <p:cNvPicPr>
            <a:picLocks noChangeAspect="1"/>
          </p:cNvPicPr>
          <p:nvPr/>
        </p:nvPicPr>
        <p:blipFill>
          <a:blip r:embed="rId5"/>
          <a:stretch>
            <a:fillRect/>
          </a:stretch>
        </p:blipFill>
        <p:spPr>
          <a:xfrm>
            <a:off x="20058" y="1"/>
            <a:ext cx="7695133" cy="6857999"/>
          </a:xfrm>
          <a:prstGeom prst="rect">
            <a:avLst/>
          </a:prstGeom>
        </p:spPr>
      </p:pic>
      <p:sp>
        <p:nvSpPr>
          <p:cNvPr id="5" name="Rectangle 4"/>
          <p:cNvSpPr/>
          <p:nvPr/>
        </p:nvSpPr>
        <p:spPr>
          <a:xfrm>
            <a:off x="5730949" y="454090"/>
            <a:ext cx="1881963" cy="181064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5"/>
          <p:cNvSpPr/>
          <p:nvPr/>
        </p:nvSpPr>
        <p:spPr>
          <a:xfrm rot="16200000">
            <a:off x="6589905" y="2573424"/>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5"/>
          <p:cNvSpPr/>
          <p:nvPr/>
        </p:nvSpPr>
        <p:spPr>
          <a:xfrm rot="2211319">
            <a:off x="4467495" y="5337889"/>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8A56AD43-492F-4584-ADDD-42241BB1D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2342" y="6143831"/>
            <a:ext cx="609600" cy="609600"/>
          </a:xfrm>
          <a:prstGeom prst="rect">
            <a:avLst/>
          </a:prstGeom>
        </p:spPr>
      </p:pic>
    </p:spTree>
    <p:extLst>
      <p:ext uri="{BB962C8B-B14F-4D97-AF65-F5344CB8AC3E}">
        <p14:creationId xmlns:p14="http://schemas.microsoft.com/office/powerpoint/2010/main" val="281150844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04298" y="1"/>
            <a:ext cx="4387702" cy="6857999"/>
          </a:xfrm>
        </p:spPr>
        <p:txBody>
          <a:bodyPr>
            <a:normAutofit/>
          </a:bodyPr>
          <a:lstStyle/>
          <a:p>
            <a:r>
              <a:rPr lang="en-US" dirty="0">
                <a:solidFill>
                  <a:schemeClr val="bg1"/>
                </a:solidFill>
              </a:rPr>
              <a:t>As students are testing, the Test Administrator will monitor the room to ensure that there are no tech or TestNav issues.</a:t>
            </a:r>
          </a:p>
          <a:p>
            <a:r>
              <a:rPr lang="en-US" dirty="0">
                <a:solidFill>
                  <a:schemeClr val="bg1"/>
                </a:solidFill>
              </a:rPr>
              <a:t>Test Administrators </a:t>
            </a:r>
            <a:r>
              <a:rPr lang="en-US" b="1" dirty="0">
                <a:solidFill>
                  <a:schemeClr val="bg1"/>
                </a:solidFill>
              </a:rPr>
              <a:t>MUST</a:t>
            </a:r>
            <a:r>
              <a:rPr lang="en-US" dirty="0">
                <a:solidFill>
                  <a:schemeClr val="bg1"/>
                </a:solidFill>
              </a:rPr>
              <a:t> click on the blue REFRESH button every so often so the system does not time out.</a:t>
            </a:r>
          </a:p>
          <a:p>
            <a:r>
              <a:rPr lang="en-US" dirty="0">
                <a:solidFill>
                  <a:schemeClr val="bg1"/>
                </a:solidFill>
              </a:rPr>
              <a:t>Test Administrators must also monitor the students’ status on Pearson Access Next.  Student should be green or ACTIVE when testing.</a:t>
            </a:r>
          </a:p>
          <a:p>
            <a:endParaRPr lang="en-US" dirty="0"/>
          </a:p>
          <a:p>
            <a:endParaRPr lang="en-US" dirty="0"/>
          </a:p>
        </p:txBody>
      </p:sp>
      <p:pic>
        <p:nvPicPr>
          <p:cNvPr id="2" name="Picture 1"/>
          <p:cNvPicPr>
            <a:picLocks noChangeAspect="1"/>
          </p:cNvPicPr>
          <p:nvPr/>
        </p:nvPicPr>
        <p:blipFill>
          <a:blip r:embed="rId5"/>
          <a:stretch>
            <a:fillRect/>
          </a:stretch>
        </p:blipFill>
        <p:spPr>
          <a:xfrm>
            <a:off x="97017" y="-1"/>
            <a:ext cx="7707281" cy="6858001"/>
          </a:xfrm>
          <a:prstGeom prst="rect">
            <a:avLst/>
          </a:prstGeom>
        </p:spPr>
      </p:pic>
      <p:sp>
        <p:nvSpPr>
          <p:cNvPr id="6" name="Right Arrow 5"/>
          <p:cNvSpPr/>
          <p:nvPr/>
        </p:nvSpPr>
        <p:spPr>
          <a:xfrm rot="16200000">
            <a:off x="7027891" y="670196"/>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5"/>
          <p:cNvSpPr/>
          <p:nvPr/>
        </p:nvSpPr>
        <p:spPr>
          <a:xfrm rot="3371536">
            <a:off x="4754573" y="5561174"/>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a:extLst>
              <a:ext uri="{FF2B5EF4-FFF2-40B4-BE49-F238E27FC236}">
                <a16:creationId xmlns:a16="http://schemas.microsoft.com/office/drawing/2014/main" id="{4E7A86D0-DB96-4DC7-AEA3-040F0BB34E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5383" y="6117508"/>
            <a:ext cx="609600" cy="609600"/>
          </a:xfrm>
          <a:prstGeom prst="rect">
            <a:avLst/>
          </a:prstGeom>
        </p:spPr>
      </p:pic>
    </p:spTree>
    <p:extLst>
      <p:ext uri="{BB962C8B-B14F-4D97-AF65-F5344CB8AC3E}">
        <p14:creationId xmlns:p14="http://schemas.microsoft.com/office/powerpoint/2010/main" val="895684131"/>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2161" t="23707" r="60125" b="70247"/>
          <a:stretch/>
        </p:blipFill>
        <p:spPr>
          <a:xfrm>
            <a:off x="1841327" y="1264555"/>
            <a:ext cx="9647918" cy="613774"/>
          </a:xfrm>
          <a:prstGeom prst="rect">
            <a:avLst/>
          </a:prstGeom>
        </p:spPr>
      </p:pic>
      <p:graphicFrame>
        <p:nvGraphicFramePr>
          <p:cNvPr id="5" name="Table 4"/>
          <p:cNvGraphicFramePr>
            <a:graphicFrameLocks noGrp="1"/>
          </p:cNvGraphicFramePr>
          <p:nvPr>
            <p:extLst/>
          </p:nvPr>
        </p:nvGraphicFramePr>
        <p:xfrm>
          <a:off x="175362" y="1722120"/>
          <a:ext cx="11837098" cy="4866640"/>
        </p:xfrm>
        <a:graphic>
          <a:graphicData uri="http://schemas.openxmlformats.org/drawingml/2006/table">
            <a:tbl>
              <a:tblPr firstRow="1" bandRow="1">
                <a:tableStyleId>{5C22544A-7EE6-4342-B048-85BDC9FD1C3A}</a:tableStyleId>
              </a:tblPr>
              <a:tblGrid>
                <a:gridCol w="2568308">
                  <a:extLst>
                    <a:ext uri="{9D8B030D-6E8A-4147-A177-3AD203B41FA5}">
                      <a16:colId xmlns:a16="http://schemas.microsoft.com/office/drawing/2014/main" val="20000"/>
                    </a:ext>
                  </a:extLst>
                </a:gridCol>
                <a:gridCol w="9268790">
                  <a:extLst>
                    <a:ext uri="{9D8B030D-6E8A-4147-A177-3AD203B41FA5}">
                      <a16:colId xmlns:a16="http://schemas.microsoft.com/office/drawing/2014/main" val="20001"/>
                    </a:ext>
                  </a:extLst>
                </a:gridCol>
              </a:tblGrid>
              <a:tr h="370840">
                <a:tc>
                  <a:txBody>
                    <a:bodyPr/>
                    <a:lstStyle/>
                    <a:p>
                      <a:r>
                        <a:rPr lang="en-US" dirty="0"/>
                        <a:t>Status</a:t>
                      </a:r>
                    </a:p>
                  </a:txBody>
                  <a:tcPr/>
                </a:tc>
                <a:tc>
                  <a:txBody>
                    <a:bodyPr/>
                    <a:lstStyle/>
                    <a:p>
                      <a:r>
                        <a:rPr lang="en-US" dirty="0"/>
                        <a:t>Description</a:t>
                      </a:r>
                    </a:p>
                  </a:txBody>
                  <a:tcPr/>
                </a:tc>
                <a:extLst>
                  <a:ext uri="{0D108BD9-81ED-4DB2-BD59-A6C34878D82A}">
                    <a16:rowId xmlns:a16="http://schemas.microsoft.com/office/drawing/2014/main" val="10000"/>
                  </a:ext>
                </a:extLst>
              </a:tr>
              <a:tr h="370840">
                <a:tc>
                  <a:txBody>
                    <a:bodyPr/>
                    <a:lstStyle/>
                    <a:p>
                      <a:r>
                        <a:rPr lang="en-US" dirty="0"/>
                        <a:t>Ready</a:t>
                      </a:r>
                    </a:p>
                  </a:txBody>
                  <a:tcPr>
                    <a:solidFill>
                      <a:schemeClr val="bg1">
                        <a:lumMod val="75000"/>
                      </a:schemeClr>
                    </a:solidFill>
                  </a:tcPr>
                </a:tc>
                <a:tc>
                  <a:txBody>
                    <a:bodyPr/>
                    <a:lstStyle/>
                    <a:p>
                      <a:r>
                        <a:rPr lang="en-US" dirty="0"/>
                        <a:t>The student has not yet started the test.</a:t>
                      </a:r>
                    </a:p>
                  </a:txBody>
                  <a:tcPr/>
                </a:tc>
                <a:extLst>
                  <a:ext uri="{0D108BD9-81ED-4DB2-BD59-A6C34878D82A}">
                    <a16:rowId xmlns:a16="http://schemas.microsoft.com/office/drawing/2014/main" val="10001"/>
                  </a:ext>
                </a:extLst>
              </a:tr>
              <a:tr h="370840">
                <a:tc>
                  <a:txBody>
                    <a:bodyPr/>
                    <a:lstStyle/>
                    <a:p>
                      <a:r>
                        <a:rPr lang="en-US" dirty="0"/>
                        <a:t>Active</a:t>
                      </a:r>
                    </a:p>
                  </a:txBody>
                  <a:tcPr>
                    <a:solidFill>
                      <a:srgbClr val="00B050"/>
                    </a:solidFill>
                  </a:tcPr>
                </a:tc>
                <a:tc>
                  <a:txBody>
                    <a:bodyPr/>
                    <a:lstStyle/>
                    <a:p>
                      <a:r>
                        <a:rPr lang="en-US" dirty="0"/>
                        <a:t>The student has logged in and started the test.</a:t>
                      </a:r>
                    </a:p>
                  </a:txBody>
                  <a:tcPr/>
                </a:tc>
                <a:extLst>
                  <a:ext uri="{0D108BD9-81ED-4DB2-BD59-A6C34878D82A}">
                    <a16:rowId xmlns:a16="http://schemas.microsoft.com/office/drawing/2014/main" val="10002"/>
                  </a:ext>
                </a:extLst>
              </a:tr>
              <a:tr h="370840">
                <a:tc>
                  <a:txBody>
                    <a:bodyPr/>
                    <a:lstStyle/>
                    <a:p>
                      <a:r>
                        <a:rPr lang="en-US" b="1" u="sng" dirty="0"/>
                        <a:t>Exited </a:t>
                      </a:r>
                    </a:p>
                  </a:txBody>
                  <a:tcPr>
                    <a:solidFill>
                      <a:srgbClr val="EE504C"/>
                    </a:solidFill>
                  </a:tcPr>
                </a:tc>
                <a:tc>
                  <a:txBody>
                    <a:bodyPr/>
                    <a:lstStyle/>
                    <a:p>
                      <a:r>
                        <a:rPr lang="en-US" dirty="0"/>
                        <a:t>The student has exited TestNav</a:t>
                      </a:r>
                      <a:r>
                        <a:rPr lang="en-US" baseline="0" dirty="0"/>
                        <a:t> but has not submitted test responses. </a:t>
                      </a:r>
                    </a:p>
                    <a:p>
                      <a:r>
                        <a:rPr lang="en-US" b="1" i="1" u="sng" baseline="0" dirty="0"/>
                        <a:t>Test Administrator must resume the student.</a:t>
                      </a:r>
                      <a:endParaRPr lang="en-US" b="1" i="1" u="sng" dirty="0"/>
                    </a:p>
                  </a:txBody>
                  <a:tcPr/>
                </a:tc>
                <a:extLst>
                  <a:ext uri="{0D108BD9-81ED-4DB2-BD59-A6C34878D82A}">
                    <a16:rowId xmlns:a16="http://schemas.microsoft.com/office/drawing/2014/main" val="10003"/>
                  </a:ext>
                </a:extLst>
              </a:tr>
              <a:tr h="370840">
                <a:tc>
                  <a:txBody>
                    <a:bodyPr/>
                    <a:lstStyle/>
                    <a:p>
                      <a:r>
                        <a:rPr lang="en-US" dirty="0"/>
                        <a:t>Resumed</a:t>
                      </a:r>
                    </a:p>
                  </a:txBody>
                  <a:tcPr>
                    <a:solidFill>
                      <a:srgbClr val="FFC000"/>
                    </a:solidFill>
                  </a:tcPr>
                </a:tc>
                <a:tc>
                  <a:txBody>
                    <a:bodyPr/>
                    <a:lstStyle/>
                    <a:p>
                      <a:r>
                        <a:rPr lang="en-US" dirty="0"/>
                        <a:t>The student has been authorized to resume the test.</a:t>
                      </a:r>
                    </a:p>
                    <a:p>
                      <a:endParaRPr lang="en-US" dirty="0"/>
                    </a:p>
                    <a:p>
                      <a:r>
                        <a:rPr lang="en-US" dirty="0"/>
                        <a:t>Resume test when a student exits a test before finishing the test and you want the student to continue the same test.</a:t>
                      </a:r>
                    </a:p>
                  </a:txBody>
                  <a:tcPr/>
                </a:tc>
                <a:extLst>
                  <a:ext uri="{0D108BD9-81ED-4DB2-BD59-A6C34878D82A}">
                    <a16:rowId xmlns:a16="http://schemas.microsoft.com/office/drawing/2014/main" val="10004"/>
                  </a:ext>
                </a:extLst>
              </a:tr>
              <a:tr h="370840">
                <a:tc>
                  <a:txBody>
                    <a:bodyPr/>
                    <a:lstStyle/>
                    <a:p>
                      <a:r>
                        <a:rPr lang="en-US" b="1" u="sng" dirty="0"/>
                        <a:t>Resumed-Upload</a:t>
                      </a:r>
                    </a:p>
                  </a:txBody>
                  <a:tcPr>
                    <a:solidFill>
                      <a:srgbClr val="FFC000"/>
                    </a:solidFill>
                  </a:tcPr>
                </a:tc>
                <a:tc>
                  <a:txBody>
                    <a:bodyPr/>
                    <a:lstStyle/>
                    <a:p>
                      <a:r>
                        <a:rPr lang="en-US" dirty="0"/>
                        <a:t>The student has</a:t>
                      </a:r>
                      <a:r>
                        <a:rPr lang="en-US" baseline="0" dirty="0"/>
                        <a:t> been authorized to resume the test, and any responses saved locally can be uploaded when the student is ready to continue testing.</a:t>
                      </a:r>
                    </a:p>
                    <a:p>
                      <a:r>
                        <a:rPr lang="en-US" b="1" i="1" u="sng" baseline="0" dirty="0"/>
                        <a:t>Test Administrator will prompt student to upload saved responses.</a:t>
                      </a:r>
                      <a:endParaRPr lang="en-US" b="1" i="1" u="sng" dirty="0"/>
                    </a:p>
                  </a:txBody>
                  <a:tcPr/>
                </a:tc>
                <a:extLst>
                  <a:ext uri="{0D108BD9-81ED-4DB2-BD59-A6C34878D82A}">
                    <a16:rowId xmlns:a16="http://schemas.microsoft.com/office/drawing/2014/main" val="10005"/>
                  </a:ext>
                </a:extLst>
              </a:tr>
              <a:tr h="370840">
                <a:tc>
                  <a:txBody>
                    <a:bodyPr/>
                    <a:lstStyle/>
                    <a:p>
                      <a:r>
                        <a:rPr lang="en-US" dirty="0"/>
                        <a:t>Completed</a:t>
                      </a:r>
                    </a:p>
                  </a:txBody>
                  <a:tcPr>
                    <a:solidFill>
                      <a:srgbClr val="36B1FC"/>
                    </a:solidFill>
                  </a:tcPr>
                </a:tc>
                <a:tc>
                  <a:txBody>
                    <a:bodyPr/>
                    <a:lstStyle/>
                    <a:p>
                      <a:r>
                        <a:rPr lang="en-US" dirty="0"/>
                        <a:t>The test has been submitted by</a:t>
                      </a:r>
                      <a:r>
                        <a:rPr lang="en-US" baseline="0" dirty="0"/>
                        <a:t> the student to TestNav and the data has been processed.</a:t>
                      </a:r>
                      <a:endParaRPr lang="en-US" dirty="0"/>
                    </a:p>
                  </a:txBody>
                  <a:tcPr/>
                </a:tc>
                <a:extLst>
                  <a:ext uri="{0D108BD9-81ED-4DB2-BD59-A6C34878D82A}">
                    <a16:rowId xmlns:a16="http://schemas.microsoft.com/office/drawing/2014/main" val="10006"/>
                  </a:ext>
                </a:extLst>
              </a:tr>
              <a:tr h="370840">
                <a:tc>
                  <a:txBody>
                    <a:bodyPr/>
                    <a:lstStyle/>
                    <a:p>
                      <a:r>
                        <a:rPr lang="en-US" b="0" u="none" dirty="0"/>
                        <a:t>Marked Complete</a:t>
                      </a:r>
                    </a:p>
                  </a:txBody>
                  <a:tcPr>
                    <a:solidFill>
                      <a:srgbClr val="36B1FC"/>
                    </a:solidFill>
                  </a:tcPr>
                </a:tc>
                <a:tc>
                  <a:txBody>
                    <a:bodyPr/>
                    <a:lstStyle/>
                    <a:p>
                      <a:r>
                        <a:rPr lang="en-US" dirty="0"/>
                        <a:t>The </a:t>
                      </a:r>
                      <a:r>
                        <a:rPr lang="en-US" b="1" baseline="0" dirty="0"/>
                        <a:t>STC</a:t>
                      </a:r>
                      <a:r>
                        <a:rPr lang="en-US" baseline="0" dirty="0"/>
                        <a:t> must mark a test complete when a student has exited TestNav and does not resume the same test.</a:t>
                      </a:r>
                      <a:endParaRPr lang="en-US" dirty="0"/>
                    </a:p>
                  </a:txBody>
                  <a:tcPr/>
                </a:tc>
                <a:extLst>
                  <a:ext uri="{0D108BD9-81ED-4DB2-BD59-A6C34878D82A}">
                    <a16:rowId xmlns:a16="http://schemas.microsoft.com/office/drawing/2014/main" val="10007"/>
                  </a:ext>
                </a:extLst>
              </a:tr>
            </a:tbl>
          </a:graphicData>
        </a:graphic>
      </p:graphicFrame>
      <p:sp>
        <p:nvSpPr>
          <p:cNvPr id="6"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Reminder of Test Status Codes</a:t>
            </a:r>
          </a:p>
        </p:txBody>
      </p:sp>
      <p:sp>
        <p:nvSpPr>
          <p:cNvPr id="2" name="TextBox 1">
            <a:extLst>
              <a:ext uri="{FF2B5EF4-FFF2-40B4-BE49-F238E27FC236}">
                <a16:creationId xmlns:a16="http://schemas.microsoft.com/office/drawing/2014/main" id="{58676EDB-7FB0-47C3-977D-CA354213056A}"/>
              </a:ext>
            </a:extLst>
          </p:cNvPr>
          <p:cNvSpPr txBox="1"/>
          <p:nvPr/>
        </p:nvSpPr>
        <p:spPr>
          <a:xfrm>
            <a:off x="175362" y="2050902"/>
            <a:ext cx="2553195" cy="369332"/>
          </a:xfrm>
          <a:prstGeom prst="rect">
            <a:avLst/>
          </a:prstGeom>
          <a:solidFill>
            <a:schemeClr val="tx1">
              <a:lumMod val="75000"/>
            </a:schemeClr>
          </a:solidFill>
          <a:ln>
            <a:solidFill>
              <a:schemeClr val="tx1"/>
            </a:solidFill>
          </a:ln>
        </p:spPr>
        <p:txBody>
          <a:bodyPr wrap="square" rtlCol="0">
            <a:spAutoFit/>
          </a:bodyPr>
          <a:lstStyle/>
          <a:p>
            <a:r>
              <a:rPr lang="en-US" dirty="0">
                <a:solidFill>
                  <a:schemeClr val="bg1"/>
                </a:solidFill>
              </a:rPr>
              <a:t>Ready</a:t>
            </a:r>
          </a:p>
        </p:txBody>
      </p:sp>
      <p:pic>
        <p:nvPicPr>
          <p:cNvPr id="3" name="Recorded Sound">
            <a:hlinkClick r:id="" action="ppaction://media"/>
            <a:extLst>
              <a:ext uri="{FF2B5EF4-FFF2-40B4-BE49-F238E27FC236}">
                <a16:creationId xmlns:a16="http://schemas.microsoft.com/office/drawing/2014/main" id="{B4EA24A8-4B33-47EF-B6AA-A56DEF470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5506" y="6248399"/>
            <a:ext cx="609600" cy="609600"/>
          </a:xfrm>
          <a:prstGeom prst="rect">
            <a:avLst/>
          </a:prstGeom>
        </p:spPr>
      </p:pic>
    </p:spTree>
    <p:extLst>
      <p:ext uri="{BB962C8B-B14F-4D97-AF65-F5344CB8AC3E}">
        <p14:creationId xmlns:p14="http://schemas.microsoft.com/office/powerpoint/2010/main" val="150972164"/>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87450"/>
            <a:ext cx="12269972" cy="4351338"/>
          </a:xfrm>
        </p:spPr>
        <p:txBody>
          <a:bodyPr>
            <a:normAutofit/>
          </a:bodyPr>
          <a:lstStyle/>
          <a:p>
            <a:r>
              <a:rPr lang="en-US" sz="3200" dirty="0">
                <a:solidFill>
                  <a:schemeClr val="bg1"/>
                </a:solidFill>
              </a:rPr>
              <a:t>If a student has exited, he/she will need to be “resumed” before testing can continue.  You can practice resuming a student by clicking on the arrow to the right of the </a:t>
            </a:r>
            <a:r>
              <a:rPr lang="en-US" sz="3200" b="1" dirty="0">
                <a:solidFill>
                  <a:schemeClr val="bg1"/>
                </a:solidFill>
              </a:rPr>
              <a:t>EXITED</a:t>
            </a:r>
            <a:r>
              <a:rPr lang="en-US" sz="3200" dirty="0">
                <a:solidFill>
                  <a:schemeClr val="bg1"/>
                </a:solidFill>
              </a:rPr>
              <a:t> box.  Click Resume, then click on your </a:t>
            </a:r>
            <a:r>
              <a:rPr lang="en-US" sz="3200" b="1" dirty="0">
                <a:solidFill>
                  <a:schemeClr val="bg1"/>
                </a:solidFill>
              </a:rPr>
              <a:t>Refresh</a:t>
            </a:r>
            <a:r>
              <a:rPr lang="en-US" sz="3200" dirty="0">
                <a:solidFill>
                  <a:schemeClr val="bg1"/>
                </a:solidFill>
              </a:rPr>
              <a:t> button to update the student’s status on your screen.  The student will need to log back in to continue testing.</a:t>
            </a:r>
          </a:p>
        </p:txBody>
      </p:sp>
      <p:pic>
        <p:nvPicPr>
          <p:cNvPr id="4" name="Picture 3"/>
          <p:cNvPicPr>
            <a:picLocks noChangeAspect="1"/>
          </p:cNvPicPr>
          <p:nvPr/>
        </p:nvPicPr>
        <p:blipFill>
          <a:blip r:embed="rId5"/>
          <a:stretch>
            <a:fillRect/>
          </a:stretch>
        </p:blipFill>
        <p:spPr>
          <a:xfrm>
            <a:off x="401445" y="3406088"/>
            <a:ext cx="11574966" cy="3237223"/>
          </a:xfrm>
          <a:prstGeom prst="rect">
            <a:avLst/>
          </a:prstGeom>
        </p:spPr>
      </p:pic>
      <p:sp>
        <p:nvSpPr>
          <p:cNvPr id="8"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Exited – Resume Student</a:t>
            </a:r>
          </a:p>
        </p:txBody>
      </p:sp>
      <p:sp>
        <p:nvSpPr>
          <p:cNvPr id="10" name="Right Arrow 5"/>
          <p:cNvSpPr/>
          <p:nvPr/>
        </p:nvSpPr>
        <p:spPr>
          <a:xfrm rot="8158938">
            <a:off x="9507326" y="3838698"/>
            <a:ext cx="957335" cy="595479"/>
          </a:xfrm>
          <a:prstGeom prst="rightArrow">
            <a:avLst/>
          </a:prstGeom>
          <a:solidFill>
            <a:srgbClr val="D6371C"/>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2B1A3FC6-C0D7-4069-8D6F-317FE85D10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21437"/>
            <a:ext cx="609600" cy="609600"/>
          </a:xfrm>
          <a:prstGeom prst="rect">
            <a:avLst/>
          </a:prstGeom>
        </p:spPr>
      </p:pic>
    </p:spTree>
    <p:extLst>
      <p:ext uri="{BB962C8B-B14F-4D97-AF65-F5344CB8AC3E}">
        <p14:creationId xmlns:p14="http://schemas.microsoft.com/office/powerpoint/2010/main" val="4051446773"/>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0214"/>
            <a:ext cx="12192000" cy="5677785"/>
          </a:xfrm>
        </p:spPr>
        <p:txBody>
          <a:bodyPr>
            <a:normAutofit/>
          </a:bodyPr>
          <a:lstStyle/>
          <a:p>
            <a:r>
              <a:rPr lang="en-US" sz="3200" dirty="0">
                <a:solidFill>
                  <a:schemeClr val="bg1"/>
                </a:solidFill>
              </a:rPr>
              <a:t>Collect all testing tickets from students.</a:t>
            </a:r>
          </a:p>
          <a:p>
            <a:r>
              <a:rPr lang="en-US" sz="3200" dirty="0">
                <a:solidFill>
                  <a:schemeClr val="bg1"/>
                </a:solidFill>
              </a:rPr>
              <a:t>Collect any headphones that were given to students without a compatible set.  Students should reseal the earbuds in the bag and write their names on the label provided.  Please keep used and unused headphones separated in the appropriate envelopes.</a:t>
            </a:r>
            <a:endParaRPr lang="en-US" sz="3200" dirty="0">
              <a:solidFill>
                <a:srgbClr val="FF0000"/>
              </a:solidFill>
            </a:endParaRPr>
          </a:p>
          <a:p>
            <a:r>
              <a:rPr lang="en-US" sz="3200" dirty="0">
                <a:solidFill>
                  <a:schemeClr val="bg1"/>
                </a:solidFill>
              </a:rPr>
              <a:t>Complete the Testing Accountability Form noting any student who was absent.</a:t>
            </a:r>
          </a:p>
          <a:p>
            <a:r>
              <a:rPr lang="en-US" sz="3200" dirty="0">
                <a:solidFill>
                  <a:schemeClr val="bg1"/>
                </a:solidFill>
              </a:rPr>
              <a:t>Report any issues during the trial using the IT Evaluation form.</a:t>
            </a:r>
          </a:p>
          <a:p>
            <a:r>
              <a:rPr lang="en-US" sz="3200" dirty="0">
                <a:solidFill>
                  <a:schemeClr val="bg1"/>
                </a:solidFill>
              </a:rPr>
              <a:t>Return the envelopes with testing tickets and earbuds to the counseling office before 2:35 PM.</a:t>
            </a:r>
          </a:p>
        </p:txBody>
      </p:sp>
      <p:sp>
        <p:nvSpPr>
          <p:cNvPr id="5" name="Title 1"/>
          <p:cNvSpPr>
            <a:spLocks noGrp="1"/>
          </p:cNvSpPr>
          <p:nvPr>
            <p:ph type="title"/>
          </p:nvPr>
        </p:nvSpPr>
        <p:spPr>
          <a:xfrm>
            <a:off x="0" y="1"/>
            <a:ext cx="12192000" cy="1180214"/>
          </a:xfrm>
        </p:spPr>
        <p:txBody>
          <a:bodyPr>
            <a:normAutofit/>
          </a:bodyPr>
          <a:lstStyle/>
          <a:p>
            <a:pPr algn="ctr"/>
            <a:r>
              <a:rPr lang="en-US" sz="4800" b="1" u="sng" dirty="0">
                <a:solidFill>
                  <a:srgbClr val="00589A"/>
                </a:solidFill>
              </a:rPr>
              <a:t>Tasks to Complete After Testing</a:t>
            </a:r>
          </a:p>
        </p:txBody>
      </p:sp>
      <p:pic>
        <p:nvPicPr>
          <p:cNvPr id="6" name="Recorded Sound">
            <a:hlinkClick r:id="" action="ppaction://media"/>
            <a:extLst>
              <a:ext uri="{FF2B5EF4-FFF2-40B4-BE49-F238E27FC236}">
                <a16:creationId xmlns:a16="http://schemas.microsoft.com/office/drawing/2014/main" id="{4BFEE4BF-3182-4F51-8693-FFB5411EC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9879" y="6178826"/>
            <a:ext cx="609600" cy="609600"/>
          </a:xfrm>
          <a:prstGeom prst="rect">
            <a:avLst/>
          </a:prstGeom>
        </p:spPr>
      </p:pic>
    </p:spTree>
    <p:extLst>
      <p:ext uri="{BB962C8B-B14F-4D97-AF65-F5344CB8AC3E}">
        <p14:creationId xmlns:p14="http://schemas.microsoft.com/office/powerpoint/2010/main" val="3994609707"/>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56297"/>
            <a:ext cx="12192000" cy="1976863"/>
          </a:xfrm>
        </p:spPr>
        <p:txBody>
          <a:bodyPr>
            <a:noAutofit/>
          </a:bodyPr>
          <a:lstStyle/>
          <a:p>
            <a:pPr algn="ctr"/>
            <a:r>
              <a:rPr lang="en-US" sz="5400" dirty="0">
                <a:solidFill>
                  <a:schemeClr val="bg1"/>
                </a:solidFill>
              </a:rPr>
              <a:t>If you need any assistance,</a:t>
            </a:r>
            <a:br>
              <a:rPr lang="en-US" sz="5400" dirty="0">
                <a:solidFill>
                  <a:schemeClr val="bg1"/>
                </a:solidFill>
              </a:rPr>
            </a:br>
            <a:r>
              <a:rPr lang="en-US" sz="5400" dirty="0">
                <a:solidFill>
                  <a:schemeClr val="bg1"/>
                </a:solidFill>
              </a:rPr>
              <a:t>Amanda and Carl will be available after school </a:t>
            </a:r>
            <a:br>
              <a:rPr lang="en-US" sz="5400" dirty="0">
                <a:solidFill>
                  <a:schemeClr val="bg1"/>
                </a:solidFill>
              </a:rPr>
            </a:br>
            <a:r>
              <a:rPr lang="en-US" sz="5400" dirty="0">
                <a:solidFill>
                  <a:schemeClr val="bg1"/>
                </a:solidFill>
              </a:rPr>
              <a:t>in Room G205 on 3/19 until 3 PM .</a:t>
            </a:r>
            <a:br>
              <a:rPr lang="en-US" sz="5400" dirty="0">
                <a:solidFill>
                  <a:schemeClr val="bg1"/>
                </a:solidFill>
              </a:rPr>
            </a:br>
            <a:br>
              <a:rPr lang="en-US" sz="5400" dirty="0">
                <a:solidFill>
                  <a:schemeClr val="bg1"/>
                </a:solidFill>
              </a:rPr>
            </a:br>
            <a:r>
              <a:rPr lang="en-US" sz="3200" dirty="0">
                <a:solidFill>
                  <a:schemeClr val="bg1"/>
                </a:solidFill>
              </a:rPr>
              <a:t>Amanda Hamer   </a:t>
            </a:r>
            <a:r>
              <a:rPr lang="en-US" sz="3200" dirty="0">
                <a:solidFill>
                  <a:srgbClr val="00589A"/>
                </a:solidFill>
                <a:hlinkClick r:id="rId5">
                  <a:extLst>
                    <a:ext uri="{A12FA001-AC4F-418D-AE19-62706E023703}">
                      <ahyp:hlinkClr xmlns:ahyp="http://schemas.microsoft.com/office/drawing/2018/hyperlinkcolor" val="tx"/>
                    </a:ext>
                  </a:extLst>
                </a:hlinkClick>
              </a:rPr>
              <a:t>ahamer@wtps.org</a:t>
            </a:r>
            <a:r>
              <a:rPr lang="en-US" sz="3200" dirty="0">
                <a:solidFill>
                  <a:srgbClr val="00589A"/>
                </a:solidFill>
              </a:rPr>
              <a:t>   </a:t>
            </a:r>
            <a:r>
              <a:rPr lang="en-US" sz="3200" dirty="0">
                <a:solidFill>
                  <a:schemeClr val="bg1"/>
                </a:solidFill>
              </a:rPr>
              <a:t>x7434</a:t>
            </a:r>
            <a:br>
              <a:rPr lang="en-US" sz="3200" dirty="0">
                <a:solidFill>
                  <a:schemeClr val="bg1"/>
                </a:solidFill>
              </a:rPr>
            </a:br>
            <a:r>
              <a:rPr lang="en-US" sz="3200" dirty="0">
                <a:solidFill>
                  <a:schemeClr val="bg1"/>
                </a:solidFill>
              </a:rPr>
              <a:t>Carl Palmer   </a:t>
            </a:r>
            <a:r>
              <a:rPr lang="en-US" sz="3200" dirty="0">
                <a:solidFill>
                  <a:srgbClr val="00589A"/>
                </a:solidFill>
                <a:hlinkClick r:id="rId6">
                  <a:extLst>
                    <a:ext uri="{A12FA001-AC4F-418D-AE19-62706E023703}">
                      <ahyp:hlinkClr xmlns:ahyp="http://schemas.microsoft.com/office/drawing/2018/hyperlinkcolor" val="tx"/>
                    </a:ext>
                  </a:extLst>
                </a:hlinkClick>
              </a:rPr>
              <a:t>cpalmer@wtps.org</a:t>
            </a:r>
            <a:r>
              <a:rPr lang="en-US" sz="3200" dirty="0">
                <a:solidFill>
                  <a:srgbClr val="00589A"/>
                </a:solidFill>
              </a:rPr>
              <a:t>   </a:t>
            </a:r>
            <a:r>
              <a:rPr lang="en-US" sz="3200" dirty="0">
                <a:solidFill>
                  <a:schemeClr val="bg1"/>
                </a:solidFill>
              </a:rPr>
              <a:t>x7435</a:t>
            </a:r>
          </a:p>
        </p:txBody>
      </p:sp>
      <p:sp>
        <p:nvSpPr>
          <p:cNvPr id="3" name="Subtitle 2"/>
          <p:cNvSpPr>
            <a:spLocks noGrp="1"/>
          </p:cNvSpPr>
          <p:nvPr>
            <p:ph type="subTitle" idx="1"/>
          </p:nvPr>
        </p:nvSpPr>
        <p:spPr>
          <a:xfrm>
            <a:off x="0" y="1756937"/>
            <a:ext cx="12192000" cy="699360"/>
          </a:xfrm>
        </p:spPr>
        <p:txBody>
          <a:bodyPr>
            <a:noAutofit/>
          </a:bodyPr>
          <a:lstStyle/>
          <a:p>
            <a:pPr algn="ctr"/>
            <a:r>
              <a:rPr lang="en-US" sz="13800" dirty="0">
                <a:solidFill>
                  <a:srgbClr val="00589A"/>
                </a:solidFill>
                <a:latin typeface="Freestyle Script" panose="030804020302050B0404" pitchFamily="66" charset="0"/>
              </a:rPr>
              <a:t>Thank You!</a:t>
            </a:r>
          </a:p>
        </p:txBody>
      </p:sp>
      <p:pic>
        <p:nvPicPr>
          <p:cNvPr id="4" name="Recorded Sound">
            <a:hlinkClick r:id="" action="ppaction://media"/>
            <a:extLst>
              <a:ext uri="{FF2B5EF4-FFF2-40B4-BE49-F238E27FC236}">
                <a16:creationId xmlns:a16="http://schemas.microsoft.com/office/drawing/2014/main" id="{62C06FF0-D854-4AB9-945A-3DDD65F038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61626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67D4-AC45-45FC-8098-B5B97276A00E}"/>
              </a:ext>
            </a:extLst>
          </p:cNvPr>
          <p:cNvSpPr>
            <a:spLocks noGrp="1"/>
          </p:cNvSpPr>
          <p:nvPr>
            <p:ph type="title"/>
          </p:nvPr>
        </p:nvSpPr>
        <p:spPr/>
        <p:txBody>
          <a:bodyPr/>
          <a:lstStyle/>
          <a:p>
            <a:pPr algn="ctr"/>
            <a:r>
              <a:rPr lang="en-US" dirty="0">
                <a:solidFill>
                  <a:srgbClr val="FF0000"/>
                </a:solidFill>
              </a:rPr>
              <a:t>Upcoming Events</a:t>
            </a:r>
          </a:p>
        </p:txBody>
      </p:sp>
      <p:sp>
        <p:nvSpPr>
          <p:cNvPr id="3" name="Content Placeholder 2">
            <a:extLst>
              <a:ext uri="{FF2B5EF4-FFF2-40B4-BE49-F238E27FC236}">
                <a16:creationId xmlns:a16="http://schemas.microsoft.com/office/drawing/2014/main" id="{3B6C469C-6786-4B47-A4E9-17B6DD3E51D8}"/>
              </a:ext>
            </a:extLst>
          </p:cNvPr>
          <p:cNvSpPr>
            <a:spLocks noGrp="1"/>
          </p:cNvSpPr>
          <p:nvPr>
            <p:ph idx="1"/>
          </p:nvPr>
        </p:nvSpPr>
        <p:spPr/>
        <p:txBody>
          <a:bodyPr>
            <a:normAutofit/>
          </a:bodyPr>
          <a:lstStyle/>
          <a:p>
            <a:r>
              <a:rPr lang="en-US" dirty="0">
                <a:solidFill>
                  <a:srgbClr val="FF0000"/>
                </a:solidFill>
              </a:rPr>
              <a:t>March 21</a:t>
            </a:r>
            <a:r>
              <a:rPr lang="en-US" baseline="30000" dirty="0">
                <a:solidFill>
                  <a:srgbClr val="FF0000"/>
                </a:solidFill>
              </a:rPr>
              <a:t>st</a:t>
            </a:r>
            <a:r>
              <a:rPr lang="en-US" dirty="0">
                <a:solidFill>
                  <a:srgbClr val="FF0000"/>
                </a:solidFill>
              </a:rPr>
              <a:t> – College and Career Fair @ 6 pm</a:t>
            </a:r>
          </a:p>
          <a:p>
            <a:r>
              <a:rPr lang="en-US" dirty="0">
                <a:solidFill>
                  <a:srgbClr val="FF0000"/>
                </a:solidFill>
              </a:rPr>
              <a:t>March 22</a:t>
            </a:r>
            <a:r>
              <a:rPr lang="en-US" baseline="30000" dirty="0">
                <a:solidFill>
                  <a:srgbClr val="FF0000"/>
                </a:solidFill>
              </a:rPr>
              <a:t>nd</a:t>
            </a:r>
          </a:p>
          <a:p>
            <a:pPr lvl="1"/>
            <a:r>
              <a:rPr lang="en-US" baseline="30000" dirty="0">
                <a:solidFill>
                  <a:srgbClr val="FF0000"/>
                </a:solidFill>
              </a:rPr>
              <a:t>IT Trial in Extended HR</a:t>
            </a:r>
          </a:p>
          <a:p>
            <a:pPr lvl="1"/>
            <a:r>
              <a:rPr lang="en-US" baseline="30000" dirty="0">
                <a:solidFill>
                  <a:srgbClr val="FF0000"/>
                </a:solidFill>
              </a:rPr>
              <a:t>No Place for Hate Project #2 in Health/PE classes</a:t>
            </a:r>
          </a:p>
          <a:p>
            <a:pPr lvl="1"/>
            <a:r>
              <a:rPr lang="en-US" baseline="30000" dirty="0">
                <a:solidFill>
                  <a:srgbClr val="FF0000"/>
                </a:solidFill>
              </a:rPr>
              <a:t>Junior Prom</a:t>
            </a:r>
          </a:p>
          <a:p>
            <a:r>
              <a:rPr lang="en-US" dirty="0">
                <a:solidFill>
                  <a:srgbClr val="FF0000"/>
                </a:solidFill>
              </a:rPr>
              <a:t>March 26</a:t>
            </a:r>
            <a:r>
              <a:rPr lang="en-US" baseline="30000" dirty="0">
                <a:solidFill>
                  <a:srgbClr val="FF0000"/>
                </a:solidFill>
              </a:rPr>
              <a:t>th</a:t>
            </a:r>
            <a:r>
              <a:rPr lang="en-US" dirty="0">
                <a:solidFill>
                  <a:srgbClr val="FF0000"/>
                </a:solidFill>
              </a:rPr>
              <a:t> – March 30</a:t>
            </a:r>
            <a:r>
              <a:rPr lang="en-US" baseline="30000" dirty="0">
                <a:solidFill>
                  <a:srgbClr val="FF0000"/>
                </a:solidFill>
              </a:rPr>
              <a:t>th</a:t>
            </a:r>
            <a:r>
              <a:rPr lang="en-US" dirty="0">
                <a:solidFill>
                  <a:srgbClr val="FF0000"/>
                </a:solidFill>
              </a:rPr>
              <a:t>  - Senior Trip</a:t>
            </a:r>
          </a:p>
          <a:p>
            <a:r>
              <a:rPr lang="en-US" dirty="0">
                <a:solidFill>
                  <a:srgbClr val="FF0000"/>
                </a:solidFill>
              </a:rPr>
              <a:t>March 29</a:t>
            </a:r>
            <a:r>
              <a:rPr lang="en-US" baseline="30000" dirty="0">
                <a:solidFill>
                  <a:srgbClr val="FF0000"/>
                </a:solidFill>
              </a:rPr>
              <a:t>th</a:t>
            </a:r>
            <a:r>
              <a:rPr lang="en-US" dirty="0">
                <a:solidFill>
                  <a:srgbClr val="FF0000"/>
                </a:solidFill>
              </a:rPr>
              <a:t> – “TWP Madness” </a:t>
            </a:r>
          </a:p>
          <a:p>
            <a:r>
              <a:rPr lang="en-US" dirty="0">
                <a:solidFill>
                  <a:srgbClr val="FF0000"/>
                </a:solidFill>
              </a:rPr>
              <a:t>April 2</a:t>
            </a:r>
            <a:r>
              <a:rPr lang="en-US" baseline="30000" dirty="0">
                <a:solidFill>
                  <a:srgbClr val="FF0000"/>
                </a:solidFill>
              </a:rPr>
              <a:t>nd</a:t>
            </a:r>
            <a:r>
              <a:rPr lang="en-US" dirty="0">
                <a:solidFill>
                  <a:srgbClr val="FF0000"/>
                </a:solidFill>
              </a:rPr>
              <a:t> – Faculty Cohort Meetings</a:t>
            </a:r>
          </a:p>
          <a:p>
            <a:endParaRPr lang="en-US" dirty="0">
              <a:solidFill>
                <a:srgbClr val="FF0000"/>
              </a:solidFill>
            </a:endParaRPr>
          </a:p>
          <a:p>
            <a:pPr lvl="1"/>
            <a:endParaRPr lang="en-US" baseline="30000" dirty="0">
              <a:solidFill>
                <a:srgbClr val="FF0000"/>
              </a:solidFill>
            </a:endParaRPr>
          </a:p>
        </p:txBody>
      </p:sp>
    </p:spTree>
    <p:extLst>
      <p:ext uri="{BB962C8B-B14F-4D97-AF65-F5344CB8AC3E}">
        <p14:creationId xmlns:p14="http://schemas.microsoft.com/office/powerpoint/2010/main" val="898029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1D82-F134-4A3B-8498-01385A475492}"/>
              </a:ext>
            </a:extLst>
          </p:cNvPr>
          <p:cNvSpPr>
            <a:spLocks noGrp="1"/>
          </p:cNvSpPr>
          <p:nvPr>
            <p:ph type="title"/>
          </p:nvPr>
        </p:nvSpPr>
        <p:spPr>
          <a:xfrm>
            <a:off x="838200" y="-184428"/>
            <a:ext cx="10515600" cy="1325563"/>
          </a:xfrm>
        </p:spPr>
        <p:txBody>
          <a:bodyPr/>
          <a:lstStyle/>
          <a:p>
            <a:pPr algn="ctr"/>
            <a:r>
              <a:rPr lang="en-US" dirty="0">
                <a:solidFill>
                  <a:srgbClr val="FF0000"/>
                </a:solidFill>
              </a:rPr>
              <a:t>Summative Evaluation Process</a:t>
            </a:r>
          </a:p>
        </p:txBody>
      </p:sp>
      <p:sp>
        <p:nvSpPr>
          <p:cNvPr id="3" name="Content Placeholder 2">
            <a:extLst>
              <a:ext uri="{FF2B5EF4-FFF2-40B4-BE49-F238E27FC236}">
                <a16:creationId xmlns:a16="http://schemas.microsoft.com/office/drawing/2014/main" id="{8CCB8191-4453-4BC2-8B15-BB44C79F5796}"/>
              </a:ext>
            </a:extLst>
          </p:cNvPr>
          <p:cNvSpPr>
            <a:spLocks noGrp="1"/>
          </p:cNvSpPr>
          <p:nvPr>
            <p:ph idx="1"/>
          </p:nvPr>
        </p:nvSpPr>
        <p:spPr>
          <a:xfrm>
            <a:off x="1215002" y="928854"/>
            <a:ext cx="10233800" cy="4351338"/>
          </a:xfrm>
        </p:spPr>
        <p:txBody>
          <a:bodyPr>
            <a:normAutofit fontScale="77500" lnSpcReduction="20000"/>
          </a:bodyPr>
          <a:lstStyle/>
          <a:p>
            <a:r>
              <a:rPr lang="en-US" dirty="0">
                <a:solidFill>
                  <a:srgbClr val="FF0000"/>
                </a:solidFill>
              </a:rPr>
              <a:t>Carefully review the documents being sent out via email this week.</a:t>
            </a:r>
          </a:p>
          <a:p>
            <a:pPr lvl="1"/>
            <a:r>
              <a:rPr lang="en-US" dirty="0">
                <a:solidFill>
                  <a:srgbClr val="FF0000"/>
                </a:solidFill>
                <a:hlinkClick r:id="rId2" action="ppaction://hlinkfile">
                  <a:extLst>
                    <a:ext uri="{A12FA001-AC4F-418D-AE19-62706E023703}">
                      <ahyp:hlinkClr xmlns:ahyp="http://schemas.microsoft.com/office/drawing/2018/hyperlinkcolor" val="tx"/>
                    </a:ext>
                  </a:extLst>
                </a:hlinkClick>
              </a:rPr>
              <a:t>Summative Checklist for Staff</a:t>
            </a:r>
            <a:endParaRPr lang="en-US" dirty="0">
              <a:solidFill>
                <a:srgbClr val="FF0000"/>
              </a:solidFill>
            </a:endParaRPr>
          </a:p>
          <a:p>
            <a:pPr lvl="1"/>
            <a:r>
              <a:rPr lang="en-US" dirty="0">
                <a:solidFill>
                  <a:srgbClr val="FF0000"/>
                </a:solidFill>
                <a:hlinkClick r:id="rId3" action="ppaction://hlinkfile">
                  <a:extLst>
                    <a:ext uri="{A12FA001-AC4F-418D-AE19-62706E023703}">
                      <ahyp:hlinkClr xmlns:ahyp="http://schemas.microsoft.com/office/drawing/2018/hyperlinkcolor" val="tx"/>
                    </a:ext>
                  </a:extLst>
                </a:hlinkClick>
              </a:rPr>
              <a:t>Marzano Professional Responsibilities Reflection Sheet</a:t>
            </a:r>
            <a:endParaRPr lang="en-US" dirty="0">
              <a:solidFill>
                <a:srgbClr val="FF0000"/>
              </a:solidFill>
            </a:endParaRPr>
          </a:p>
          <a:p>
            <a:pPr lvl="2"/>
            <a:r>
              <a:rPr lang="en-US" dirty="0">
                <a:solidFill>
                  <a:srgbClr val="FF0000"/>
                </a:solidFill>
              </a:rPr>
              <a:t>Be Sure to Use the Correct Document (Teachers vs. </a:t>
            </a:r>
            <a:r>
              <a:rPr lang="en-US" dirty="0">
                <a:solidFill>
                  <a:srgbClr val="FF0000"/>
                </a:solidFill>
                <a:hlinkClick r:id="rId4" action="ppaction://hlinkfile">
                  <a:extLst>
                    <a:ext uri="{A12FA001-AC4F-418D-AE19-62706E023703}">
                      <ahyp:hlinkClr xmlns:ahyp="http://schemas.microsoft.com/office/drawing/2018/hyperlinkcolor" val="tx"/>
                    </a:ext>
                  </a:extLst>
                </a:hlinkClick>
              </a:rPr>
              <a:t>Non-Classroom</a:t>
            </a:r>
            <a:r>
              <a:rPr lang="en-US" dirty="0">
                <a:solidFill>
                  <a:srgbClr val="FF0000"/>
                </a:solidFill>
              </a:rPr>
              <a:t>)</a:t>
            </a:r>
          </a:p>
          <a:p>
            <a:pPr marL="1371600" lvl="3" indent="0">
              <a:buNone/>
            </a:pPr>
            <a:r>
              <a:rPr lang="en-US" dirty="0">
                <a:solidFill>
                  <a:srgbClr val="FF0000"/>
                </a:solidFill>
              </a:rPr>
              <a:t>* Save as “Last Name 18.19 Marzano Annual Self-Reflection Form”</a:t>
            </a:r>
          </a:p>
          <a:p>
            <a:pPr marL="1371600" lvl="3" indent="0">
              <a:buNone/>
            </a:pPr>
            <a:r>
              <a:rPr lang="en-US" dirty="0">
                <a:solidFill>
                  <a:srgbClr val="FF0000"/>
                </a:solidFill>
              </a:rPr>
              <a:t>* This document must be emailed to department supervisor by 3 pm April 12, 2019</a:t>
            </a:r>
          </a:p>
          <a:p>
            <a:endParaRPr lang="en-US" dirty="0">
              <a:solidFill>
                <a:srgbClr val="FF0000"/>
              </a:solidFill>
            </a:endParaRPr>
          </a:p>
          <a:p>
            <a:r>
              <a:rPr lang="en-US" dirty="0">
                <a:solidFill>
                  <a:srgbClr val="FF0000"/>
                </a:solidFill>
              </a:rPr>
              <a:t>Submit final SGO paperwork to administrative liaison by 3 pm on April 12, 2019</a:t>
            </a:r>
          </a:p>
          <a:p>
            <a:pPr marL="0" indent="0">
              <a:buNone/>
            </a:pPr>
            <a:endParaRPr lang="en-US" dirty="0">
              <a:solidFill>
                <a:srgbClr val="FF0000"/>
              </a:solidFill>
            </a:endParaRPr>
          </a:p>
          <a:p>
            <a:r>
              <a:rPr lang="en-US" dirty="0">
                <a:solidFill>
                  <a:srgbClr val="FF0000"/>
                </a:solidFill>
              </a:rPr>
              <a:t>Individual shared folder will be created for certificated staff this week  (you will receive an email with a link from Theresa or Jonathan)</a:t>
            </a:r>
          </a:p>
          <a:p>
            <a:pPr lvl="1"/>
            <a:r>
              <a:rPr lang="en-US" dirty="0">
                <a:solidFill>
                  <a:srgbClr val="FF0000"/>
                </a:solidFill>
              </a:rPr>
              <a:t>“Last Name 2018-2019 Summative Documents”</a:t>
            </a:r>
          </a:p>
          <a:p>
            <a:pPr lvl="2"/>
            <a:r>
              <a:rPr lang="en-US" dirty="0">
                <a:solidFill>
                  <a:srgbClr val="FF0000"/>
                </a:solidFill>
              </a:rPr>
              <a:t>Documents to upload to this folder:</a:t>
            </a:r>
          </a:p>
          <a:p>
            <a:pPr marL="1714500" lvl="3" indent="-342900">
              <a:buAutoNum type="arabicPeriod"/>
            </a:pPr>
            <a:r>
              <a:rPr lang="en-US" dirty="0">
                <a:solidFill>
                  <a:srgbClr val="FF0000"/>
                </a:solidFill>
              </a:rPr>
              <a:t>PD Log (Save as “Last Name 18.19 Record of PD Hours”)</a:t>
            </a:r>
          </a:p>
          <a:p>
            <a:pPr marL="1714500" lvl="3" indent="-342900">
              <a:buAutoNum type="arabicPeriod"/>
            </a:pPr>
            <a:r>
              <a:rPr lang="en-US" dirty="0">
                <a:solidFill>
                  <a:srgbClr val="FF0000"/>
                </a:solidFill>
              </a:rPr>
              <a:t>Attainment of 2018-2019 Goals (Save as “Last Name 18.19 Report of Attainment of &lt;title of PDP Goal&gt;”)</a:t>
            </a:r>
          </a:p>
          <a:p>
            <a:pPr marL="1714500" lvl="3" indent="-342900">
              <a:buAutoNum type="arabicPeriod"/>
            </a:pPr>
            <a:r>
              <a:rPr lang="en-US" dirty="0">
                <a:solidFill>
                  <a:srgbClr val="FF0000"/>
                </a:solidFill>
              </a:rPr>
              <a:t>PDP Goals for 2019-2020 (Save as “Last Name 19.20 &lt;title of PDP Goal&gt;”)</a:t>
            </a:r>
          </a:p>
          <a:p>
            <a:pPr marL="1371600" lvl="3" indent="0">
              <a:buNone/>
            </a:pPr>
            <a:endParaRPr lang="en-US" dirty="0">
              <a:solidFill>
                <a:srgbClr val="FF0000"/>
              </a:solidFill>
            </a:endParaRPr>
          </a:p>
          <a:p>
            <a:pPr lvl="2"/>
            <a:endParaRPr lang="en-US" dirty="0"/>
          </a:p>
        </p:txBody>
      </p:sp>
      <p:sp>
        <p:nvSpPr>
          <p:cNvPr id="4" name="TextBox 3">
            <a:extLst>
              <a:ext uri="{FF2B5EF4-FFF2-40B4-BE49-F238E27FC236}">
                <a16:creationId xmlns:a16="http://schemas.microsoft.com/office/drawing/2014/main" id="{C75AC635-01AF-470E-A5DA-D392C7B1A1F6}"/>
              </a:ext>
            </a:extLst>
          </p:cNvPr>
          <p:cNvSpPr txBox="1"/>
          <p:nvPr/>
        </p:nvSpPr>
        <p:spPr>
          <a:xfrm>
            <a:off x="906979" y="1948432"/>
            <a:ext cx="2000004" cy="369332"/>
          </a:xfrm>
          <a:prstGeom prst="rect">
            <a:avLst/>
          </a:prstGeom>
          <a:noFill/>
        </p:spPr>
        <p:txBody>
          <a:bodyPr wrap="square" rtlCol="0">
            <a:spAutoFit/>
          </a:bodyPr>
          <a:lstStyle/>
          <a:p>
            <a:r>
              <a:rPr lang="en-US" b="1" i="1" dirty="0" err="1">
                <a:solidFill>
                  <a:srgbClr val="00B0F0"/>
                </a:solidFill>
              </a:rPr>
              <a:t>eMAIL</a:t>
            </a:r>
            <a:r>
              <a:rPr lang="en-US" b="1" i="1" dirty="0">
                <a:solidFill>
                  <a:srgbClr val="00B0F0"/>
                </a:solidFill>
              </a:rPr>
              <a:t> ACTION!!</a:t>
            </a:r>
          </a:p>
        </p:txBody>
      </p:sp>
      <p:sp>
        <p:nvSpPr>
          <p:cNvPr id="5" name="TextBox 4">
            <a:extLst>
              <a:ext uri="{FF2B5EF4-FFF2-40B4-BE49-F238E27FC236}">
                <a16:creationId xmlns:a16="http://schemas.microsoft.com/office/drawing/2014/main" id="{E8610D4B-86F5-4F5E-A45E-0F5A9CAD8FA2}"/>
              </a:ext>
            </a:extLst>
          </p:cNvPr>
          <p:cNvSpPr txBox="1"/>
          <p:nvPr/>
        </p:nvSpPr>
        <p:spPr>
          <a:xfrm>
            <a:off x="604586" y="4752919"/>
            <a:ext cx="2163785" cy="369332"/>
          </a:xfrm>
          <a:prstGeom prst="rect">
            <a:avLst/>
          </a:prstGeom>
          <a:noFill/>
        </p:spPr>
        <p:txBody>
          <a:bodyPr wrap="square" rtlCol="0">
            <a:spAutoFit/>
          </a:bodyPr>
          <a:lstStyle/>
          <a:p>
            <a:r>
              <a:rPr lang="en-US" b="1" i="1" dirty="0">
                <a:solidFill>
                  <a:srgbClr val="00B0F0"/>
                </a:solidFill>
              </a:rPr>
              <a:t>UPLOAD ACTION!!</a:t>
            </a:r>
          </a:p>
        </p:txBody>
      </p:sp>
      <p:sp>
        <p:nvSpPr>
          <p:cNvPr id="6" name="TextBox 5">
            <a:extLst>
              <a:ext uri="{FF2B5EF4-FFF2-40B4-BE49-F238E27FC236}">
                <a16:creationId xmlns:a16="http://schemas.microsoft.com/office/drawing/2014/main" id="{46FBF2FF-5B1F-4353-9241-9B060AC3AA81}"/>
              </a:ext>
            </a:extLst>
          </p:cNvPr>
          <p:cNvSpPr txBox="1"/>
          <p:nvPr/>
        </p:nvSpPr>
        <p:spPr>
          <a:xfrm>
            <a:off x="9353796" y="1555317"/>
            <a:ext cx="2000004" cy="646331"/>
          </a:xfrm>
          <a:prstGeom prst="rect">
            <a:avLst/>
          </a:prstGeom>
          <a:noFill/>
        </p:spPr>
        <p:txBody>
          <a:bodyPr wrap="square" rtlCol="0">
            <a:spAutoFit/>
          </a:bodyPr>
          <a:lstStyle/>
          <a:p>
            <a:r>
              <a:rPr lang="en-US" dirty="0">
                <a:solidFill>
                  <a:srgbClr val="00B0F0"/>
                </a:solidFill>
              </a:rPr>
              <a:t>Deadline for all certificated staff</a:t>
            </a:r>
          </a:p>
        </p:txBody>
      </p:sp>
      <p:sp>
        <p:nvSpPr>
          <p:cNvPr id="7" name="Arrow: Right 6">
            <a:extLst>
              <a:ext uri="{FF2B5EF4-FFF2-40B4-BE49-F238E27FC236}">
                <a16:creationId xmlns:a16="http://schemas.microsoft.com/office/drawing/2014/main" id="{FC3CBB82-446E-454B-85AD-91A669DB5008}"/>
              </a:ext>
            </a:extLst>
          </p:cNvPr>
          <p:cNvSpPr/>
          <p:nvPr/>
        </p:nvSpPr>
        <p:spPr>
          <a:xfrm rot="7997025">
            <a:off x="8743140" y="1777235"/>
            <a:ext cx="558141"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644BE9D-1F43-4084-A8B4-88B3201AA926}"/>
              </a:ext>
            </a:extLst>
          </p:cNvPr>
          <p:cNvSpPr/>
          <p:nvPr/>
        </p:nvSpPr>
        <p:spPr>
          <a:xfrm rot="16200000" flipH="1">
            <a:off x="9574239" y="2253331"/>
            <a:ext cx="692728"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5A4F3A-8904-442A-BF48-797E67F03A95}"/>
              </a:ext>
            </a:extLst>
          </p:cNvPr>
          <p:cNvSpPr txBox="1"/>
          <p:nvPr/>
        </p:nvSpPr>
        <p:spPr>
          <a:xfrm>
            <a:off x="-10080" y="2748147"/>
            <a:ext cx="1696559" cy="646331"/>
          </a:xfrm>
          <a:prstGeom prst="rect">
            <a:avLst/>
          </a:prstGeom>
          <a:noFill/>
        </p:spPr>
        <p:txBody>
          <a:bodyPr wrap="square" rtlCol="0">
            <a:spAutoFit/>
          </a:bodyPr>
          <a:lstStyle/>
          <a:p>
            <a:r>
              <a:rPr lang="en-US" b="1" i="1" dirty="0">
                <a:solidFill>
                  <a:srgbClr val="00B0F0"/>
                </a:solidFill>
              </a:rPr>
              <a:t>HARD COPY SUBMISSION</a:t>
            </a:r>
          </a:p>
        </p:txBody>
      </p:sp>
      <p:sp>
        <p:nvSpPr>
          <p:cNvPr id="10" name="TextBox 9">
            <a:extLst>
              <a:ext uri="{FF2B5EF4-FFF2-40B4-BE49-F238E27FC236}">
                <a16:creationId xmlns:a16="http://schemas.microsoft.com/office/drawing/2014/main" id="{C1D7AB45-D5DE-4E25-A7EF-889B1236501F}"/>
              </a:ext>
            </a:extLst>
          </p:cNvPr>
          <p:cNvSpPr txBox="1"/>
          <p:nvPr/>
        </p:nvSpPr>
        <p:spPr>
          <a:xfrm>
            <a:off x="3978234" y="5328981"/>
            <a:ext cx="5221183" cy="1477328"/>
          </a:xfrm>
          <a:prstGeom prst="rect">
            <a:avLst/>
          </a:prstGeom>
          <a:noFill/>
        </p:spPr>
        <p:txBody>
          <a:bodyPr wrap="square" rtlCol="0">
            <a:spAutoFit/>
          </a:bodyPr>
          <a:lstStyle/>
          <a:p>
            <a:pPr algn="ctr"/>
            <a:r>
              <a:rPr lang="en-US" b="1" u="sng" dirty="0">
                <a:solidFill>
                  <a:srgbClr val="00B0F0"/>
                </a:solidFill>
              </a:rPr>
              <a:t>Due Dates for Document Uploads:</a:t>
            </a:r>
          </a:p>
          <a:p>
            <a:r>
              <a:rPr lang="en-US" dirty="0">
                <a:solidFill>
                  <a:srgbClr val="00B0F0"/>
                </a:solidFill>
              </a:rPr>
              <a:t>	</a:t>
            </a:r>
          </a:p>
          <a:p>
            <a:r>
              <a:rPr lang="en-US" dirty="0">
                <a:solidFill>
                  <a:srgbClr val="00B0F0"/>
                </a:solidFill>
              </a:rPr>
              <a:t>	Non-Tenured Staff:  April 12, 2019</a:t>
            </a:r>
          </a:p>
          <a:p>
            <a:endParaRPr lang="en-US" dirty="0">
              <a:solidFill>
                <a:srgbClr val="00B0F0"/>
              </a:solidFill>
            </a:endParaRPr>
          </a:p>
          <a:p>
            <a:r>
              <a:rPr lang="en-US" dirty="0">
                <a:solidFill>
                  <a:srgbClr val="00B0F0"/>
                </a:solidFill>
              </a:rPr>
              <a:t>	Tenured Staff:  April 30, 2019</a:t>
            </a:r>
          </a:p>
        </p:txBody>
      </p:sp>
    </p:spTree>
    <p:extLst>
      <p:ext uri="{BB962C8B-B14F-4D97-AF65-F5344CB8AC3E}">
        <p14:creationId xmlns:p14="http://schemas.microsoft.com/office/powerpoint/2010/main" val="284371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B37E-2241-4F71-A099-987279BEF49E}"/>
              </a:ext>
            </a:extLst>
          </p:cNvPr>
          <p:cNvSpPr>
            <a:spLocks noGrp="1"/>
          </p:cNvSpPr>
          <p:nvPr>
            <p:ph type="title"/>
          </p:nvPr>
        </p:nvSpPr>
        <p:spPr/>
        <p:txBody>
          <a:bodyPr/>
          <a:lstStyle/>
          <a:p>
            <a:pPr algn="ctr"/>
            <a:r>
              <a:rPr lang="en-US" dirty="0">
                <a:solidFill>
                  <a:srgbClr val="FF0000"/>
                </a:solidFill>
              </a:rPr>
              <a:t>Remember!</a:t>
            </a:r>
          </a:p>
        </p:txBody>
      </p:sp>
      <p:sp>
        <p:nvSpPr>
          <p:cNvPr id="3" name="Content Placeholder 2">
            <a:extLst>
              <a:ext uri="{FF2B5EF4-FFF2-40B4-BE49-F238E27FC236}">
                <a16:creationId xmlns:a16="http://schemas.microsoft.com/office/drawing/2014/main" id="{733D8B09-E951-4088-9148-63A551DB56D5}"/>
              </a:ext>
            </a:extLst>
          </p:cNvPr>
          <p:cNvSpPr>
            <a:spLocks noGrp="1"/>
          </p:cNvSpPr>
          <p:nvPr>
            <p:ph idx="1"/>
          </p:nvPr>
        </p:nvSpPr>
        <p:spPr/>
        <p:txBody>
          <a:bodyPr/>
          <a:lstStyle/>
          <a:p>
            <a:r>
              <a:rPr lang="en-US" dirty="0" err="1">
                <a:solidFill>
                  <a:srgbClr val="FF0000"/>
                </a:solidFill>
              </a:rPr>
              <a:t>eMail</a:t>
            </a:r>
            <a:r>
              <a:rPr lang="en-US" dirty="0">
                <a:solidFill>
                  <a:srgbClr val="FF0000"/>
                </a:solidFill>
              </a:rPr>
              <a:t> by April 12</a:t>
            </a:r>
            <a:r>
              <a:rPr lang="en-US" baseline="30000" dirty="0">
                <a:solidFill>
                  <a:srgbClr val="FF0000"/>
                </a:solidFill>
              </a:rPr>
              <a:t>th</a:t>
            </a:r>
            <a:r>
              <a:rPr lang="en-US" dirty="0">
                <a:solidFill>
                  <a:srgbClr val="FF0000"/>
                </a:solidFill>
              </a:rPr>
              <a:t> (Supervisor)</a:t>
            </a:r>
          </a:p>
          <a:p>
            <a:endParaRPr lang="en-US" dirty="0">
              <a:solidFill>
                <a:srgbClr val="FF0000"/>
              </a:solidFill>
            </a:endParaRPr>
          </a:p>
          <a:p>
            <a:r>
              <a:rPr lang="en-US" dirty="0">
                <a:solidFill>
                  <a:srgbClr val="FF0000"/>
                </a:solidFill>
              </a:rPr>
              <a:t>Deliver SGO’s by April 12</a:t>
            </a:r>
            <a:r>
              <a:rPr lang="en-US" baseline="30000" dirty="0">
                <a:solidFill>
                  <a:srgbClr val="FF0000"/>
                </a:solidFill>
              </a:rPr>
              <a:t>th</a:t>
            </a:r>
            <a:r>
              <a:rPr lang="en-US" dirty="0">
                <a:solidFill>
                  <a:srgbClr val="FF0000"/>
                </a:solidFill>
              </a:rPr>
              <a:t> (Administrator)</a:t>
            </a:r>
          </a:p>
          <a:p>
            <a:endParaRPr lang="en-US" dirty="0">
              <a:solidFill>
                <a:srgbClr val="FF0000"/>
              </a:solidFill>
            </a:endParaRPr>
          </a:p>
          <a:p>
            <a:r>
              <a:rPr lang="en-US" dirty="0">
                <a:solidFill>
                  <a:srgbClr val="FF0000"/>
                </a:solidFill>
              </a:rPr>
              <a:t>Upload by April 12</a:t>
            </a:r>
            <a:r>
              <a:rPr lang="en-US" baseline="30000" dirty="0">
                <a:solidFill>
                  <a:srgbClr val="FF0000"/>
                </a:solidFill>
              </a:rPr>
              <a:t>th</a:t>
            </a:r>
            <a:r>
              <a:rPr lang="en-US" dirty="0">
                <a:solidFill>
                  <a:srgbClr val="FF0000"/>
                </a:solidFill>
              </a:rPr>
              <a:t> or April 30</a:t>
            </a:r>
            <a:r>
              <a:rPr lang="en-US" baseline="30000" dirty="0">
                <a:solidFill>
                  <a:srgbClr val="FF0000"/>
                </a:solidFill>
              </a:rPr>
              <a:t>th</a:t>
            </a:r>
            <a:r>
              <a:rPr lang="en-US" dirty="0">
                <a:solidFill>
                  <a:srgbClr val="FF0000"/>
                </a:solidFill>
              </a:rPr>
              <a:t> (Individual Shared Folder)</a:t>
            </a:r>
          </a:p>
        </p:txBody>
      </p:sp>
    </p:spTree>
    <p:extLst>
      <p:ext uri="{BB962C8B-B14F-4D97-AF65-F5344CB8AC3E}">
        <p14:creationId xmlns:p14="http://schemas.microsoft.com/office/powerpoint/2010/main" val="245006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3624-41CB-4369-87EB-E859B2547B25}"/>
              </a:ext>
            </a:extLst>
          </p:cNvPr>
          <p:cNvSpPr>
            <a:spLocks noGrp="1"/>
          </p:cNvSpPr>
          <p:nvPr>
            <p:ph type="title"/>
          </p:nvPr>
        </p:nvSpPr>
        <p:spPr/>
        <p:txBody>
          <a:bodyPr/>
          <a:lstStyle/>
          <a:p>
            <a:r>
              <a:rPr lang="en-US" dirty="0">
                <a:solidFill>
                  <a:srgbClr val="FF0000"/>
                </a:solidFill>
              </a:rPr>
              <a:t>The Good News….</a:t>
            </a:r>
          </a:p>
        </p:txBody>
      </p:sp>
      <p:sp>
        <p:nvSpPr>
          <p:cNvPr id="3" name="Content Placeholder 2">
            <a:extLst>
              <a:ext uri="{FF2B5EF4-FFF2-40B4-BE49-F238E27FC236}">
                <a16:creationId xmlns:a16="http://schemas.microsoft.com/office/drawing/2014/main" id="{BA3197BA-DCE5-4EE0-AF53-23FE2CB9D3AD}"/>
              </a:ext>
            </a:extLst>
          </p:cNvPr>
          <p:cNvSpPr>
            <a:spLocks noGrp="1"/>
          </p:cNvSpPr>
          <p:nvPr>
            <p:ph idx="1"/>
          </p:nvPr>
        </p:nvSpPr>
        <p:spPr/>
        <p:txBody>
          <a:bodyPr/>
          <a:lstStyle/>
          <a:p>
            <a:pPr marL="0" indent="0">
              <a:buNone/>
            </a:pPr>
            <a:r>
              <a:rPr lang="en-US" dirty="0">
                <a:solidFill>
                  <a:srgbClr val="FF0000"/>
                </a:solidFill>
              </a:rPr>
              <a:t>The March 22</a:t>
            </a:r>
            <a:r>
              <a:rPr lang="en-US" baseline="30000" dirty="0">
                <a:solidFill>
                  <a:srgbClr val="FF0000"/>
                </a:solidFill>
              </a:rPr>
              <a:t>nd</a:t>
            </a:r>
            <a:r>
              <a:rPr lang="en-US" dirty="0">
                <a:solidFill>
                  <a:srgbClr val="FF0000"/>
                </a:solidFill>
              </a:rPr>
              <a:t> in-service is reserved for certificated staff to work on completing requirements for the summative process.</a:t>
            </a:r>
          </a:p>
        </p:txBody>
      </p:sp>
    </p:spTree>
    <p:extLst>
      <p:ext uri="{BB962C8B-B14F-4D97-AF65-F5344CB8AC3E}">
        <p14:creationId xmlns:p14="http://schemas.microsoft.com/office/powerpoint/2010/main" val="200753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636080"/>
            <a:ext cx="9144000" cy="1641490"/>
          </a:xfrm>
        </p:spPr>
        <p:txBody>
          <a:bodyPr>
            <a:normAutofit fontScale="90000"/>
          </a:bodyPr>
          <a:lstStyle/>
          <a:p>
            <a:r>
              <a:rPr lang="en-US" dirty="0">
                <a:solidFill>
                  <a:schemeClr val="bg1"/>
                </a:solidFill>
              </a:rPr>
              <a:t>NJSLA</a:t>
            </a:r>
            <a:br>
              <a:rPr lang="en-US" dirty="0">
                <a:solidFill>
                  <a:schemeClr val="bg1"/>
                </a:solidFill>
              </a:rPr>
            </a:br>
            <a:r>
              <a:rPr lang="en-US" dirty="0">
                <a:solidFill>
                  <a:schemeClr val="bg1"/>
                </a:solidFill>
              </a:rPr>
              <a:t>Spring 2019</a:t>
            </a:r>
            <a:br>
              <a:rPr lang="en-US" dirty="0">
                <a:solidFill>
                  <a:schemeClr val="bg1"/>
                </a:solidFill>
              </a:rPr>
            </a:br>
            <a:r>
              <a:rPr lang="en-US" sz="8000" dirty="0">
                <a:solidFill>
                  <a:srgbClr val="FF0000"/>
                </a:solidFill>
              </a:rPr>
              <a:t>Infrastructure Trial Training</a:t>
            </a:r>
            <a:endParaRPr lang="en-US" dirty="0">
              <a:solidFill>
                <a:srgbClr val="FF0000"/>
              </a:solidFill>
            </a:endParaRPr>
          </a:p>
        </p:txBody>
      </p:sp>
      <p:sp>
        <p:nvSpPr>
          <p:cNvPr id="3" name="Subtitle 2"/>
          <p:cNvSpPr>
            <a:spLocks noGrp="1"/>
          </p:cNvSpPr>
          <p:nvPr>
            <p:ph type="subTitle" idx="1"/>
          </p:nvPr>
        </p:nvSpPr>
        <p:spPr>
          <a:xfrm>
            <a:off x="2209800" y="1787865"/>
            <a:ext cx="9144000" cy="699360"/>
          </a:xfrm>
        </p:spPr>
        <p:txBody>
          <a:bodyPr>
            <a:normAutofit/>
          </a:bodyPr>
          <a:lstStyle/>
          <a:p>
            <a:r>
              <a:rPr lang="en-US" b="1" dirty="0">
                <a:solidFill>
                  <a:srgbClr val="00589A"/>
                </a:solidFill>
              </a:rPr>
              <a:t>Washington Township Public Schools</a:t>
            </a:r>
          </a:p>
        </p:txBody>
      </p:sp>
      <p:pic>
        <p:nvPicPr>
          <p:cNvPr id="5" name="Picture 1">
            <a:extLst>
              <a:ext uri="{FF2B5EF4-FFF2-40B4-BE49-F238E27FC236}">
                <a16:creationId xmlns:a16="http://schemas.microsoft.com/office/drawing/2014/main" id="{8AD21B9D-B858-4157-8DA5-172AEE3E1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35" y="806553"/>
            <a:ext cx="1829528" cy="18295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5CC8EF-6CFB-4762-93D1-8F1FB001F65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a:extLst>
              <a:ext uri="{FF2B5EF4-FFF2-40B4-BE49-F238E27FC236}">
                <a16:creationId xmlns:a16="http://schemas.microsoft.com/office/drawing/2014/main" id="{69FB0DE8-FEDF-49B5-B464-63BB9A52AA17}"/>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6" name="Recorded Sound">
            <a:hlinkClick r:id="" action="ppaction://media"/>
            <a:extLst>
              <a:ext uri="{FF2B5EF4-FFF2-40B4-BE49-F238E27FC236}">
                <a16:creationId xmlns:a16="http://schemas.microsoft.com/office/drawing/2014/main" id="{8B18C855-C993-4353-BE56-6C8510670B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092687"/>
            <a:ext cx="609600" cy="609600"/>
          </a:xfrm>
          <a:prstGeom prst="rect">
            <a:avLst/>
          </a:prstGeom>
        </p:spPr>
      </p:pic>
    </p:spTree>
    <p:extLst>
      <p:ext uri="{BB962C8B-B14F-4D97-AF65-F5344CB8AC3E}">
        <p14:creationId xmlns:p14="http://schemas.microsoft.com/office/powerpoint/2010/main" val="290990778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132C-E34A-4F15-89A6-0AFA9B8DC348}"/>
              </a:ext>
            </a:extLst>
          </p:cNvPr>
          <p:cNvSpPr>
            <a:spLocks noGrp="1"/>
          </p:cNvSpPr>
          <p:nvPr>
            <p:ph type="title"/>
          </p:nvPr>
        </p:nvSpPr>
        <p:spPr>
          <a:xfrm>
            <a:off x="394855" y="388573"/>
            <a:ext cx="11402290" cy="1336318"/>
          </a:xfrm>
        </p:spPr>
        <p:txBody>
          <a:bodyPr vert="horz" lIns="91440" tIns="45720" rIns="91440" bIns="45720" rtlCol="0" anchor="ctr">
            <a:normAutofit fontScale="90000"/>
          </a:bodyPr>
          <a:lstStyle/>
          <a:p>
            <a:pPr algn="ctr"/>
            <a:r>
              <a:rPr lang="en-US" b="1" u="sng" kern="1200" dirty="0">
                <a:solidFill>
                  <a:srgbClr val="00589A"/>
                </a:solidFill>
                <a:latin typeface="+mj-lt"/>
                <a:ea typeface="+mj-ea"/>
                <a:cs typeface="+mj-cs"/>
              </a:rPr>
              <a:t>Overview</a:t>
            </a:r>
            <a:br>
              <a:rPr lang="en-US" kern="1200" dirty="0">
                <a:solidFill>
                  <a:schemeClr val="bg1"/>
                </a:solidFill>
                <a:latin typeface="+mj-lt"/>
                <a:ea typeface="+mj-ea"/>
                <a:cs typeface="+mj-cs"/>
              </a:rPr>
            </a:br>
            <a:endParaRPr lang="en-US" kern="1200" dirty="0">
              <a:solidFill>
                <a:schemeClr val="bg1"/>
              </a:solidFill>
              <a:latin typeface="+mj-lt"/>
              <a:ea typeface="+mj-ea"/>
              <a:cs typeface="+mj-cs"/>
            </a:endParaRPr>
          </a:p>
        </p:txBody>
      </p:sp>
      <p:sp>
        <p:nvSpPr>
          <p:cNvPr id="3" name="TextBox 2">
            <a:extLst>
              <a:ext uri="{FF2B5EF4-FFF2-40B4-BE49-F238E27FC236}">
                <a16:creationId xmlns:a16="http://schemas.microsoft.com/office/drawing/2014/main" id="{EAA76A8E-66E8-42DC-846B-BF1157FF9A47}"/>
              </a:ext>
            </a:extLst>
          </p:cNvPr>
          <p:cNvSpPr txBox="1"/>
          <p:nvPr/>
        </p:nvSpPr>
        <p:spPr>
          <a:xfrm>
            <a:off x="394855" y="857513"/>
            <a:ext cx="9517719" cy="528844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57150">
              <a:lnSpc>
                <a:spcPct val="90000"/>
              </a:lnSpc>
              <a:spcAft>
                <a:spcPts val="600"/>
              </a:spcAft>
            </a:pPr>
            <a:r>
              <a:rPr lang="en-US" sz="2800" dirty="0">
                <a:solidFill>
                  <a:schemeClr val="bg1"/>
                </a:solidFill>
              </a:rPr>
              <a:t>An infrastructure trial...</a:t>
            </a:r>
            <a:endParaRPr lang="en-US" sz="2800" dirty="0">
              <a:solidFill>
                <a:schemeClr val="bg1"/>
              </a:solidFill>
              <a:cs typeface="Calibri"/>
            </a:endParaRPr>
          </a:p>
          <a:p>
            <a:pPr marL="742950" lvl="1" indent="-228600">
              <a:lnSpc>
                <a:spcPct val="90000"/>
              </a:lnSpc>
              <a:spcAft>
                <a:spcPts val="600"/>
              </a:spcAft>
              <a:buFont typeface="Arial" panose="020B0604020202020204" pitchFamily="34" charset="0"/>
              <a:buChar char="•"/>
            </a:pPr>
            <a:r>
              <a:rPr lang="en-US" sz="2800" dirty="0">
                <a:solidFill>
                  <a:schemeClr val="bg1"/>
                </a:solidFill>
              </a:rPr>
              <a:t>is an opportunity to prepare for the NJSLA assessment</a:t>
            </a:r>
            <a:endParaRPr lang="en-US" sz="2800" dirty="0">
              <a:solidFill>
                <a:schemeClr val="bg1"/>
              </a:solidFill>
              <a:cs typeface="Calibri"/>
            </a:endParaRPr>
          </a:p>
          <a:p>
            <a:pPr marL="742950" lvl="1" indent="-228600">
              <a:lnSpc>
                <a:spcPct val="90000"/>
              </a:lnSpc>
              <a:spcAft>
                <a:spcPts val="600"/>
              </a:spcAft>
              <a:buFont typeface="Arial" panose="020B0604020202020204" pitchFamily="34" charset="0"/>
              <a:buChar char="•"/>
            </a:pPr>
            <a:r>
              <a:rPr lang="en-US" sz="2800" dirty="0">
                <a:solidFill>
                  <a:schemeClr val="bg1"/>
                </a:solidFill>
              </a:rPr>
              <a:t>simulates test day for school test coordinators, test administrators, technology support, and students</a:t>
            </a:r>
            <a:endParaRPr lang="en-US" sz="2800" dirty="0">
              <a:solidFill>
                <a:schemeClr val="bg1"/>
              </a:solidFill>
              <a:cs typeface="Calibri"/>
            </a:endParaRPr>
          </a:p>
          <a:p>
            <a:pPr marL="742950" lvl="1" indent="-228600">
              <a:lnSpc>
                <a:spcPct val="90000"/>
              </a:lnSpc>
              <a:spcAft>
                <a:spcPts val="600"/>
              </a:spcAft>
              <a:buFont typeface="Arial" panose="020B0604020202020204" pitchFamily="34" charset="0"/>
              <a:buChar char="•"/>
            </a:pPr>
            <a:r>
              <a:rPr lang="en-US" sz="2800" dirty="0">
                <a:solidFill>
                  <a:schemeClr val="bg1"/>
                </a:solidFill>
              </a:rPr>
              <a:t>familiarizes students with the testing format and available tools</a:t>
            </a:r>
            <a:endParaRPr lang="en-US" sz="2800" dirty="0">
              <a:solidFill>
                <a:schemeClr val="bg1"/>
              </a:solidFill>
              <a:cs typeface="Calibri"/>
            </a:endParaRPr>
          </a:p>
          <a:p>
            <a:pPr marL="742950" lvl="1" indent="-228600">
              <a:lnSpc>
                <a:spcPct val="90000"/>
              </a:lnSpc>
              <a:spcAft>
                <a:spcPts val="600"/>
              </a:spcAft>
              <a:buFont typeface="Arial" panose="020B0604020202020204" pitchFamily="34" charset="0"/>
              <a:buChar char="•"/>
            </a:pPr>
            <a:r>
              <a:rPr lang="en-US" sz="2800" dirty="0">
                <a:solidFill>
                  <a:schemeClr val="bg1"/>
                </a:solidFill>
              </a:rPr>
              <a:t>helps identify potential testing or technology issues</a:t>
            </a:r>
          </a:p>
          <a:p>
            <a:pPr marL="742950" lvl="1" indent="-228600">
              <a:lnSpc>
                <a:spcPct val="90000"/>
              </a:lnSpc>
              <a:spcAft>
                <a:spcPts val="600"/>
              </a:spcAft>
              <a:buFont typeface="Arial" panose="020B0604020202020204" pitchFamily="34" charset="0"/>
              <a:buChar char="•"/>
            </a:pPr>
            <a:endParaRPr lang="en-US" sz="2800" dirty="0">
              <a:solidFill>
                <a:schemeClr val="bg1"/>
              </a:solidFill>
              <a:cs typeface="Calibri"/>
            </a:endParaRPr>
          </a:p>
          <a:p>
            <a:pPr marL="514350" lvl="1">
              <a:lnSpc>
                <a:spcPct val="90000"/>
              </a:lnSpc>
              <a:spcAft>
                <a:spcPts val="600"/>
              </a:spcAft>
            </a:pPr>
            <a:r>
              <a:rPr lang="en-US" sz="2800" dirty="0">
                <a:solidFill>
                  <a:schemeClr val="bg1"/>
                </a:solidFill>
                <a:cs typeface="Calibri"/>
              </a:rPr>
              <a:t>Our IT will be held on </a:t>
            </a:r>
            <a:r>
              <a:rPr lang="en-US" sz="2800" b="1" dirty="0">
                <a:solidFill>
                  <a:schemeClr val="bg1"/>
                </a:solidFill>
                <a:cs typeface="Calibri"/>
              </a:rPr>
              <a:t>Friday, March 22 </a:t>
            </a:r>
            <a:r>
              <a:rPr lang="en-US" sz="2800" dirty="0">
                <a:solidFill>
                  <a:schemeClr val="bg1"/>
                </a:solidFill>
                <a:cs typeface="Calibri"/>
              </a:rPr>
              <a:t>during homeroom, which will be extended to 40 minutes.</a:t>
            </a:r>
          </a:p>
        </p:txBody>
      </p:sp>
      <p:pic>
        <p:nvPicPr>
          <p:cNvPr id="23" name="Graphic 22" descr="Checklist">
            <a:extLst>
              <a:ext uri="{FF2B5EF4-FFF2-40B4-BE49-F238E27FC236}">
                <a16:creationId xmlns:a16="http://schemas.microsoft.com/office/drawing/2014/main" id="{2B07FC3D-443F-40E6-9805-A0C7167DB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2574" y="2857501"/>
            <a:ext cx="1142998" cy="1142998"/>
          </a:xfrm>
          <a:prstGeom prst="rect">
            <a:avLst/>
          </a:prstGeom>
        </p:spPr>
      </p:pic>
      <p:sp>
        <p:nvSpPr>
          <p:cNvPr id="4" name="Rectangle 3">
            <a:extLst>
              <a:ext uri="{FF2B5EF4-FFF2-40B4-BE49-F238E27FC236}">
                <a16:creationId xmlns:a16="http://schemas.microsoft.com/office/drawing/2014/main" id="{862C69B0-BFB8-48FC-9E81-80CC0207418B}"/>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889ADF5F-B5A6-4BC2-B2BD-F539797D8C34}"/>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7" name="Recorded Sound">
            <a:hlinkClick r:id="" action="ppaction://media"/>
            <a:extLst>
              <a:ext uri="{FF2B5EF4-FFF2-40B4-BE49-F238E27FC236}">
                <a16:creationId xmlns:a16="http://schemas.microsoft.com/office/drawing/2014/main" id="{0C728393-2CD5-4075-955B-4A2DDE591C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2345" y="6145959"/>
            <a:ext cx="609600" cy="609600"/>
          </a:xfrm>
          <a:prstGeom prst="rect">
            <a:avLst/>
          </a:prstGeom>
        </p:spPr>
      </p:pic>
    </p:spTree>
    <p:extLst>
      <p:ext uri="{BB962C8B-B14F-4D97-AF65-F5344CB8AC3E}">
        <p14:creationId xmlns:p14="http://schemas.microsoft.com/office/powerpoint/2010/main" val="2002937673"/>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C45C-D24B-40FB-86CD-BA115ADE6CA7}"/>
              </a:ext>
            </a:extLst>
          </p:cNvPr>
          <p:cNvSpPr>
            <a:spLocks noGrp="1"/>
          </p:cNvSpPr>
          <p:nvPr>
            <p:ph type="title"/>
          </p:nvPr>
        </p:nvSpPr>
        <p:spPr>
          <a:xfrm>
            <a:off x="838200" y="631826"/>
            <a:ext cx="10515600" cy="791730"/>
          </a:xfrm>
        </p:spPr>
        <p:txBody>
          <a:bodyPr>
            <a:normAutofit fontScale="90000"/>
          </a:bodyPr>
          <a:lstStyle/>
          <a:p>
            <a:pPr algn="ctr"/>
            <a:r>
              <a:rPr lang="en-US" b="1" u="sng" dirty="0">
                <a:solidFill>
                  <a:srgbClr val="00589A"/>
                </a:solidFill>
                <a:latin typeface="Corbel" panose="020B0503020204020204" pitchFamily="34" charset="0"/>
                <a:cs typeface="Calibri Light"/>
              </a:rPr>
              <a:t>Resources</a:t>
            </a:r>
            <a:endParaRPr lang="en-US" b="1" u="sng" dirty="0">
              <a:solidFill>
                <a:srgbClr val="00589A"/>
              </a:solidFill>
              <a:latin typeface="Corbel" panose="020B0503020204020204" pitchFamily="34" charset="0"/>
            </a:endParaRPr>
          </a:p>
        </p:txBody>
      </p:sp>
      <p:sp>
        <p:nvSpPr>
          <p:cNvPr id="3" name="Content Placeholder 2">
            <a:extLst>
              <a:ext uri="{FF2B5EF4-FFF2-40B4-BE49-F238E27FC236}">
                <a16:creationId xmlns:a16="http://schemas.microsoft.com/office/drawing/2014/main" id="{522E341B-16CE-4552-8516-1F71783C40F0}"/>
              </a:ext>
            </a:extLst>
          </p:cNvPr>
          <p:cNvSpPr>
            <a:spLocks noGrp="1"/>
          </p:cNvSpPr>
          <p:nvPr>
            <p:ph idx="1"/>
          </p:nvPr>
        </p:nvSpPr>
        <p:spPr>
          <a:xfrm>
            <a:off x="838200" y="1493119"/>
            <a:ext cx="10515600" cy="3871762"/>
          </a:xfrm>
        </p:spPr>
        <p:txBody>
          <a:bodyPr vert="horz" lIns="91440" tIns="45720" rIns="91440" bIns="45720" rtlCol="0" anchor="t">
            <a:normAutofit fontScale="92500"/>
          </a:bodyPr>
          <a:lstStyle/>
          <a:p>
            <a:r>
              <a:rPr lang="en-US" b="1" dirty="0">
                <a:solidFill>
                  <a:schemeClr val="bg1"/>
                </a:solidFill>
                <a:cs typeface="Calibri"/>
              </a:rPr>
              <a:t>Infrastructure Trial Readiness Guide – </a:t>
            </a:r>
            <a:r>
              <a:rPr lang="en-US" b="1" dirty="0">
                <a:solidFill>
                  <a:schemeClr val="bg1"/>
                </a:solidFill>
                <a:cs typeface="Calibri"/>
                <a:hlinkClick r:id="rId5"/>
              </a:rPr>
              <a:t>https://nj.mypearsonsupport.com/resources/tech-setup/NJInfrastructureTrialGuide1_20190201.pdf</a:t>
            </a:r>
            <a:r>
              <a:rPr lang="en-US" b="1" dirty="0">
                <a:solidFill>
                  <a:schemeClr val="bg1"/>
                </a:solidFill>
                <a:cs typeface="Calibri"/>
              </a:rPr>
              <a:t> </a:t>
            </a:r>
          </a:p>
          <a:p>
            <a:r>
              <a:rPr lang="en-US" b="1" dirty="0">
                <a:solidFill>
                  <a:schemeClr val="bg1"/>
                </a:solidFill>
                <a:cs typeface="Calibri"/>
              </a:rPr>
              <a:t>Infrastructure Trial Test Administrator Script</a:t>
            </a:r>
          </a:p>
          <a:p>
            <a:r>
              <a:rPr lang="en-US" b="1" dirty="0">
                <a:solidFill>
                  <a:schemeClr val="bg1"/>
                </a:solidFill>
                <a:cs typeface="Calibri"/>
              </a:rPr>
              <a:t>NJSLA Accountability Form</a:t>
            </a:r>
          </a:p>
          <a:p>
            <a:r>
              <a:rPr lang="en-US" b="1" dirty="0">
                <a:solidFill>
                  <a:schemeClr val="bg1"/>
                </a:solidFill>
                <a:cs typeface="Calibri"/>
              </a:rPr>
              <a:t>Chain of Custody Form</a:t>
            </a:r>
          </a:p>
          <a:p>
            <a:endParaRPr lang="en-US" sz="2200" b="1" dirty="0">
              <a:solidFill>
                <a:schemeClr val="bg1"/>
              </a:solidFill>
              <a:cs typeface="Calibri"/>
            </a:endParaRPr>
          </a:p>
          <a:p>
            <a:r>
              <a:rPr lang="en-US" sz="2200" b="1" dirty="0">
                <a:solidFill>
                  <a:schemeClr val="bg1"/>
                </a:solidFill>
                <a:cs typeface="Calibri"/>
              </a:rPr>
              <a:t>Training Modules </a:t>
            </a:r>
            <a:r>
              <a:rPr lang="en-US" sz="2200" dirty="0">
                <a:solidFill>
                  <a:schemeClr val="bg1"/>
                </a:solidFill>
                <a:cs typeface="Calibri"/>
              </a:rPr>
              <a:t>– </a:t>
            </a:r>
            <a:r>
              <a:rPr lang="en-US" sz="2200" dirty="0">
                <a:solidFill>
                  <a:schemeClr val="bg1"/>
                </a:solidFill>
                <a:cs typeface="Calibri"/>
                <a:hlinkClick r:id="rId6">
                  <a:extLst>
                    <a:ext uri="{A12FA001-AC4F-418D-AE19-62706E023703}">
                      <ahyp:hlinkClr xmlns:ahyp="http://schemas.microsoft.com/office/drawing/2018/hyperlinkcolor" val="tx"/>
                    </a:ext>
                  </a:extLst>
                </a:hlinkClick>
              </a:rPr>
              <a:t>https://support.assessment.pearson.com/display/PAsup/Training+Modules</a:t>
            </a:r>
            <a:endParaRPr lang="en-US" sz="2200" dirty="0">
              <a:solidFill>
                <a:schemeClr val="bg1"/>
              </a:solidFill>
              <a:cs typeface="Calibri"/>
            </a:endParaRPr>
          </a:p>
          <a:p>
            <a:r>
              <a:rPr lang="en-US" sz="2200" b="1" dirty="0">
                <a:solidFill>
                  <a:schemeClr val="bg1"/>
                </a:solidFill>
                <a:cs typeface="Calibri"/>
              </a:rPr>
              <a:t>Training Site</a:t>
            </a:r>
            <a:r>
              <a:rPr lang="en-US" sz="2200" dirty="0">
                <a:solidFill>
                  <a:schemeClr val="bg1"/>
                </a:solidFill>
                <a:cs typeface="Calibri"/>
              </a:rPr>
              <a:t> – </a:t>
            </a:r>
            <a:r>
              <a:rPr lang="en-US" sz="2200" dirty="0">
                <a:solidFill>
                  <a:schemeClr val="bg1"/>
                </a:solidFill>
                <a:cs typeface="Calibri"/>
                <a:hlinkClick r:id="rId7">
                  <a:extLst>
                    <a:ext uri="{A12FA001-AC4F-418D-AE19-62706E023703}">
                      <ahyp:hlinkClr xmlns:ahyp="http://schemas.microsoft.com/office/drawing/2018/hyperlinkcolor" val="tx"/>
                    </a:ext>
                  </a:extLst>
                </a:hlinkClick>
              </a:rPr>
              <a:t>https://trng-nj.pearsonaccessnext.com/customer/index.action</a:t>
            </a:r>
            <a:r>
              <a:rPr lang="en-US" sz="2200" dirty="0">
                <a:solidFill>
                  <a:schemeClr val="bg1"/>
                </a:solidFill>
                <a:cs typeface="Calibri"/>
              </a:rPr>
              <a:t> </a:t>
            </a:r>
          </a:p>
          <a:p>
            <a:endParaRPr lang="en-US" sz="2200" b="1" dirty="0">
              <a:cs typeface="Calibri"/>
            </a:endParaRPr>
          </a:p>
        </p:txBody>
      </p:sp>
      <p:pic>
        <p:nvPicPr>
          <p:cNvPr id="4" name="Recorded Sound">
            <a:hlinkClick r:id="" action="ppaction://media"/>
            <a:extLst>
              <a:ext uri="{FF2B5EF4-FFF2-40B4-BE49-F238E27FC236}">
                <a16:creationId xmlns:a16="http://schemas.microsoft.com/office/drawing/2014/main" id="{02D785DF-BB41-4BE7-91F0-7F553D984E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6382" y="6052930"/>
            <a:ext cx="609600" cy="609600"/>
          </a:xfrm>
          <a:prstGeom prst="rect">
            <a:avLst/>
          </a:prstGeom>
        </p:spPr>
      </p:pic>
    </p:spTree>
    <p:extLst>
      <p:ext uri="{BB962C8B-B14F-4D97-AF65-F5344CB8AC3E}">
        <p14:creationId xmlns:p14="http://schemas.microsoft.com/office/powerpoint/2010/main" val="211351395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5746-E408-43CC-8EC3-D84E0306131A}"/>
              </a:ext>
            </a:extLst>
          </p:cNvPr>
          <p:cNvSpPr>
            <a:spLocks noGrp="1"/>
          </p:cNvSpPr>
          <p:nvPr>
            <p:ph type="title"/>
          </p:nvPr>
        </p:nvSpPr>
        <p:spPr>
          <a:xfrm>
            <a:off x="1136428" y="627565"/>
            <a:ext cx="9867546" cy="733644"/>
          </a:xfrm>
        </p:spPr>
        <p:txBody>
          <a:bodyPr>
            <a:normAutofit fontScale="90000"/>
          </a:bodyPr>
          <a:lstStyle/>
          <a:p>
            <a:pPr algn="ctr"/>
            <a:r>
              <a:rPr lang="en-US" b="1" u="sng" dirty="0">
                <a:solidFill>
                  <a:srgbClr val="00589A"/>
                </a:solidFill>
                <a:latin typeface="Corbel" panose="020B0503020204020204" pitchFamily="34" charset="0"/>
                <a:cs typeface="Calibri Light"/>
              </a:rPr>
              <a:t>Getting Started</a:t>
            </a:r>
          </a:p>
        </p:txBody>
      </p:sp>
      <p:sp>
        <p:nvSpPr>
          <p:cNvPr id="3" name="Content Placeholder 2">
            <a:extLst>
              <a:ext uri="{FF2B5EF4-FFF2-40B4-BE49-F238E27FC236}">
                <a16:creationId xmlns:a16="http://schemas.microsoft.com/office/drawing/2014/main" id="{FAA6C1B9-F013-4AC4-BB2B-39957B9FD789}"/>
              </a:ext>
            </a:extLst>
          </p:cNvPr>
          <p:cNvSpPr>
            <a:spLocks noGrp="1"/>
          </p:cNvSpPr>
          <p:nvPr>
            <p:ph idx="1"/>
          </p:nvPr>
        </p:nvSpPr>
        <p:spPr>
          <a:xfrm>
            <a:off x="861391" y="1258957"/>
            <a:ext cx="10310192" cy="5447489"/>
          </a:xfrm>
        </p:spPr>
        <p:txBody>
          <a:bodyPr vert="horz" lIns="91440" tIns="45720" rIns="91440" bIns="45720" rtlCol="0" anchor="ctr">
            <a:normAutofit/>
          </a:bodyPr>
          <a:lstStyle/>
          <a:p>
            <a:r>
              <a:rPr lang="en-US" sz="2400" dirty="0">
                <a:solidFill>
                  <a:schemeClr val="bg1"/>
                </a:solidFill>
                <a:cs typeface="Calibri"/>
              </a:rPr>
              <a:t>Ensure that you can log into the training site</a:t>
            </a:r>
          </a:p>
          <a:p>
            <a:pPr lvl="1"/>
            <a:r>
              <a:rPr lang="en-US" dirty="0">
                <a:solidFill>
                  <a:schemeClr val="bg1"/>
                </a:solidFill>
                <a:cs typeface="Calibri"/>
                <a:hlinkClick r:id="rId5">
                  <a:extLst>
                    <a:ext uri="{A12FA001-AC4F-418D-AE19-62706E023703}">
                      <ahyp:hlinkClr xmlns:ahyp="http://schemas.microsoft.com/office/drawing/2018/hyperlinkcolor" val="tx"/>
                    </a:ext>
                  </a:extLst>
                </a:hlinkClick>
              </a:rPr>
              <a:t>https://trng-nj.pearsonaccessnext.com/customer/index.action</a:t>
            </a:r>
            <a:r>
              <a:rPr lang="en-US" dirty="0">
                <a:solidFill>
                  <a:schemeClr val="bg1"/>
                </a:solidFill>
                <a:cs typeface="Calibri"/>
              </a:rPr>
              <a:t>  </a:t>
            </a:r>
          </a:p>
          <a:p>
            <a:pPr>
              <a:buFont typeface="Wingdings" panose="020B0604020202020204" pitchFamily="34" charset="0"/>
              <a:buChar char="§"/>
            </a:pPr>
            <a:r>
              <a:rPr lang="en-US" sz="2400" dirty="0">
                <a:solidFill>
                  <a:schemeClr val="bg1"/>
                </a:solidFill>
                <a:cs typeface="Calibri"/>
              </a:rPr>
              <a:t>To reset your password</a:t>
            </a:r>
          </a:p>
          <a:p>
            <a:pPr lvl="2">
              <a:buFont typeface="Wingdings" panose="020B0604020202020204" pitchFamily="34" charset="0"/>
              <a:buChar char="§"/>
            </a:pPr>
            <a:r>
              <a:rPr lang="en-US" sz="2400" dirty="0">
                <a:solidFill>
                  <a:schemeClr val="bg1"/>
                </a:solidFill>
                <a:cs typeface="Calibri"/>
              </a:rPr>
              <a:t>Click "Forgot Password"</a:t>
            </a:r>
          </a:p>
          <a:p>
            <a:pPr lvl="2">
              <a:buFont typeface="Wingdings" panose="020B0604020202020204" pitchFamily="34" charset="0"/>
              <a:buChar char="§"/>
            </a:pPr>
            <a:r>
              <a:rPr lang="en-US" sz="2400" dirty="0">
                <a:solidFill>
                  <a:schemeClr val="bg1"/>
                </a:solidFill>
                <a:cs typeface="Calibri"/>
              </a:rPr>
              <a:t>Type username and password</a:t>
            </a:r>
          </a:p>
          <a:p>
            <a:pPr lvl="2">
              <a:buFont typeface="Wingdings" panose="020B0604020202020204" pitchFamily="34" charset="0"/>
              <a:buChar char="§"/>
            </a:pPr>
            <a:r>
              <a:rPr lang="en-US" sz="2400" dirty="0">
                <a:solidFill>
                  <a:schemeClr val="bg1"/>
                </a:solidFill>
                <a:cs typeface="Calibri"/>
              </a:rPr>
              <a:t>Click "Request Password Reset"</a:t>
            </a:r>
          </a:p>
          <a:p>
            <a:pPr marL="914400" lvl="2" indent="0">
              <a:buNone/>
            </a:pPr>
            <a:endParaRPr lang="en-US" sz="2400" dirty="0">
              <a:solidFill>
                <a:schemeClr val="bg1"/>
              </a:solidFill>
              <a:cs typeface="Calibri"/>
            </a:endParaRPr>
          </a:p>
          <a:p>
            <a:pPr>
              <a:buFont typeface="Wingdings" panose="020B0604020202020204" pitchFamily="34" charset="0"/>
              <a:buChar char="§"/>
            </a:pPr>
            <a:r>
              <a:rPr lang="en-US" sz="2400" dirty="0">
                <a:solidFill>
                  <a:schemeClr val="bg1"/>
                </a:solidFill>
                <a:cs typeface="Calibri"/>
              </a:rPr>
              <a:t>Locked Accounts</a:t>
            </a:r>
          </a:p>
          <a:p>
            <a:pPr lvl="1">
              <a:buFont typeface="Wingdings" panose="020B0604020202020204" pitchFamily="34" charset="0"/>
              <a:buChar char="§"/>
            </a:pPr>
            <a:r>
              <a:rPr lang="en-US" dirty="0">
                <a:solidFill>
                  <a:schemeClr val="bg1"/>
                </a:solidFill>
                <a:cs typeface="Calibri"/>
              </a:rPr>
              <a:t>Same directions as resetting your password</a:t>
            </a:r>
          </a:p>
          <a:p>
            <a:pPr lvl="1">
              <a:buFont typeface="Wingdings" panose="020B0604020202020204" pitchFamily="34" charset="0"/>
              <a:buChar char="ü"/>
            </a:pPr>
            <a:endParaRPr lang="en-US" sz="1900" dirty="0">
              <a:cs typeface="Calibri"/>
            </a:endParaRPr>
          </a:p>
          <a:p>
            <a:pPr marL="1371600" lvl="3" indent="0">
              <a:buNone/>
            </a:pPr>
            <a:endParaRPr lang="en-US" sz="1900" dirty="0">
              <a:cs typeface="Calibri"/>
            </a:endParaRPr>
          </a:p>
        </p:txBody>
      </p:sp>
      <p:pic>
        <p:nvPicPr>
          <p:cNvPr id="4" name="Picture 4">
            <a:extLst>
              <a:ext uri="{FF2B5EF4-FFF2-40B4-BE49-F238E27FC236}">
                <a16:creationId xmlns:a16="http://schemas.microsoft.com/office/drawing/2014/main" id="{66232226-77C8-4586-B4B7-67A6C6D1080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866607" y="3917374"/>
            <a:ext cx="1137367" cy="1142998"/>
          </a:xfrm>
          <a:prstGeom prst="rect">
            <a:avLst/>
          </a:prstGeom>
        </p:spPr>
      </p:pic>
      <p:pic>
        <p:nvPicPr>
          <p:cNvPr id="5" name="Recorded Sound">
            <a:hlinkClick r:id="" action="ppaction://media"/>
            <a:extLst>
              <a:ext uri="{FF2B5EF4-FFF2-40B4-BE49-F238E27FC236}">
                <a16:creationId xmlns:a16="http://schemas.microsoft.com/office/drawing/2014/main" id="{8EB50963-067B-4685-B248-5A4BA6BA58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993498144"/>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2691</TotalTime>
  <Words>2957</Words>
  <Application>Microsoft Office PowerPoint</Application>
  <PresentationFormat>Widescreen</PresentationFormat>
  <Paragraphs>230</Paragraphs>
  <Slides>27</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Corbel</vt:lpstr>
      <vt:lpstr>Freestyle Script</vt:lpstr>
      <vt:lpstr>Times New Roman</vt:lpstr>
      <vt:lpstr>Wingdings</vt:lpstr>
      <vt:lpstr>Depth</vt:lpstr>
      <vt:lpstr>Agenda</vt:lpstr>
      <vt:lpstr>PowerPoint Presentation</vt:lpstr>
      <vt:lpstr>Summative Evaluation Process</vt:lpstr>
      <vt:lpstr>Remember!</vt:lpstr>
      <vt:lpstr>The Good News….</vt:lpstr>
      <vt:lpstr>NJSLA Spring 2019 Infrastructure Trial Training</vt:lpstr>
      <vt:lpstr>Overview </vt:lpstr>
      <vt:lpstr>Resources</vt:lpstr>
      <vt:lpstr>Getting Started</vt:lpstr>
      <vt:lpstr>Pick Up IT Materials from Cafeterias</vt:lpstr>
      <vt:lpstr>Direct Students to Log Into TestNav </vt:lpstr>
      <vt:lpstr>Direct Students to Log Into TestNav </vt:lpstr>
      <vt:lpstr>Direct Students to Test Audio with Headphones</vt:lpstr>
      <vt:lpstr>Reporting Technology Issues During the IT</vt:lpstr>
      <vt:lpstr>Manage Test Sessions in Pearson Access Next Training Site</vt:lpstr>
      <vt:lpstr>Manage Test Sessions in Pearson Access Next</vt:lpstr>
      <vt:lpstr>Manage Test Sessions in the PAN Training Site</vt:lpstr>
      <vt:lpstr>Manage Test Sessions in Pearson Access Next</vt:lpstr>
      <vt:lpstr>Manage Test Sessions in Pearson Access Next</vt:lpstr>
      <vt:lpstr>PowerPoint Presentation</vt:lpstr>
      <vt:lpstr>PowerPoint Presentation</vt:lpstr>
      <vt:lpstr>PowerPoint Presentation</vt:lpstr>
      <vt:lpstr>Reminder of Test Status Codes</vt:lpstr>
      <vt:lpstr>Exited – Resume Student</vt:lpstr>
      <vt:lpstr>Tasks to Complete After Testing</vt:lpstr>
      <vt:lpstr>If you need any assistance, Amanda and Carl will be available after school  in Room G205 on 3/19 until 3 PM .  Amanda Hamer   ahamer@wtps.org   x7434 Carl Palmer   cpalmer@wtps.org   x7435</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PARCC Training II: Test Administration</dc:title>
  <dc:creator>Dan Saia</dc:creator>
  <cp:lastModifiedBy>Jonathan Strout</cp:lastModifiedBy>
  <cp:revision>120</cp:revision>
  <dcterms:created xsi:type="dcterms:W3CDTF">2017-03-10T13:10:57Z</dcterms:created>
  <dcterms:modified xsi:type="dcterms:W3CDTF">2019-03-12T18:13:17Z</dcterms:modified>
</cp:coreProperties>
</file>