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11"/>
  </p:notesMasterIdLst>
  <p:sldIdLst>
    <p:sldId id="256" r:id="rId2"/>
    <p:sldId id="260" r:id="rId3"/>
    <p:sldId id="257" r:id="rId4"/>
    <p:sldId id="258" r:id="rId5"/>
    <p:sldId id="262" r:id="rId6"/>
    <p:sldId id="259" r:id="rId7"/>
    <p:sldId id="261"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185" autoAdjust="0"/>
  </p:normalViewPr>
  <p:slideViewPr>
    <p:cSldViewPr>
      <p:cViewPr varScale="1">
        <p:scale>
          <a:sx n="73" d="100"/>
          <a:sy n="73" d="100"/>
        </p:scale>
        <p:origin x="19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6A1C8-7577-48BF-9658-EE41AD4C2599}" type="datetimeFigureOut">
              <a:rPr lang="en-US" smtClean="0"/>
              <a:t>9/27/2018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5A31F-2A39-404E-8DC0-20827D686BFC}" type="slidenum">
              <a:rPr lang="en-US" smtClean="0"/>
              <a:t>‹#›</a:t>
            </a:fld>
            <a:endParaRPr lang="en-US"/>
          </a:p>
        </p:txBody>
      </p:sp>
    </p:spTree>
    <p:extLst>
      <p:ext uri="{BB962C8B-B14F-4D97-AF65-F5344CB8AC3E}">
        <p14:creationId xmlns:p14="http://schemas.microsoft.com/office/powerpoint/2010/main" val="278436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Today, we are going to review PSAT procedures for the October 10th administration at WTHS.  Please ensure that you have signed the attendance sheet in your cohort to receive credit for your training today.</a:t>
            </a:r>
          </a:p>
          <a:p>
            <a:endParaRPr lang="en-US" dirty="0"/>
          </a:p>
        </p:txBody>
      </p:sp>
      <p:sp>
        <p:nvSpPr>
          <p:cNvPr id="4" name="Slide Number Placeholder 3"/>
          <p:cNvSpPr>
            <a:spLocks noGrp="1"/>
          </p:cNvSpPr>
          <p:nvPr>
            <p:ph type="sldNum" sz="quarter" idx="10"/>
          </p:nvPr>
        </p:nvSpPr>
        <p:spPr/>
        <p:txBody>
          <a:bodyPr/>
          <a:lstStyle/>
          <a:p>
            <a:fld id="{A135A31F-2A39-404E-8DC0-20827D686BFC}" type="slidenum">
              <a:rPr lang="en-US" smtClean="0"/>
              <a:t>1</a:t>
            </a:fld>
            <a:endParaRPr lang="en-US"/>
          </a:p>
        </p:txBody>
      </p:sp>
    </p:spTree>
    <p:extLst>
      <p:ext uri="{BB962C8B-B14F-4D97-AF65-F5344CB8AC3E}">
        <p14:creationId xmlns:p14="http://schemas.microsoft.com/office/powerpoint/2010/main" val="374285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Your assignments will be emailed to you following this presentation.  Please review the assignment list and identify whether you are a proctor, examiner, or other assistant.</a:t>
            </a:r>
          </a:p>
          <a:p>
            <a:endParaRPr lang="en-US" dirty="0"/>
          </a:p>
        </p:txBody>
      </p:sp>
      <p:sp>
        <p:nvSpPr>
          <p:cNvPr id="4" name="Slide Number Placeholder 3"/>
          <p:cNvSpPr>
            <a:spLocks noGrp="1"/>
          </p:cNvSpPr>
          <p:nvPr>
            <p:ph type="sldNum" sz="quarter" idx="10"/>
          </p:nvPr>
        </p:nvSpPr>
        <p:spPr/>
        <p:txBody>
          <a:bodyPr/>
          <a:lstStyle/>
          <a:p>
            <a:fld id="{A135A31F-2A39-404E-8DC0-20827D686BFC}" type="slidenum">
              <a:rPr lang="en-US" smtClean="0"/>
              <a:t>2</a:t>
            </a:fld>
            <a:endParaRPr lang="en-US"/>
          </a:p>
        </p:txBody>
      </p:sp>
    </p:spTree>
    <p:extLst>
      <p:ext uri="{BB962C8B-B14F-4D97-AF65-F5344CB8AC3E}">
        <p14:creationId xmlns:p14="http://schemas.microsoft.com/office/powerpoint/2010/main" val="227109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If you are an examiner, you are responsible for the testing materials.  Materials can be picked up in your respective cafeterias beginning at 6:50 AM on test day. You will be picking up in the cafeteria nearest to your assigned testing room.  Proctors will report directly to their assigned rooms to get the students situated.  Other assistants should report to their assigned locations by 7:10 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Due to test environment requirements set by the </a:t>
            </a:r>
            <a:r>
              <a:rPr lang="en-US" sz="1200" kern="1200" dirty="0" err="1">
                <a:solidFill>
                  <a:schemeClr val="tx1"/>
                </a:solidFill>
                <a:effectLst/>
                <a:latin typeface="+mn-lt"/>
                <a:ea typeface="+mn-ea"/>
                <a:cs typeface="+mn-cs"/>
              </a:rPr>
              <a:t>CollegeBoard</a:t>
            </a:r>
            <a:r>
              <a:rPr lang="en-US" sz="1200" kern="1200" dirty="0">
                <a:solidFill>
                  <a:schemeClr val="tx1"/>
                </a:solidFill>
                <a:effectLst/>
                <a:latin typeface="+mn-lt"/>
                <a:ea typeface="+mn-ea"/>
                <a:cs typeface="+mn-cs"/>
              </a:rPr>
              <a:t>, many homerooms are not suitable for testing. So, we apologize for the fact that many examiners will be assigned to test rooms other than their own homeroom.</a:t>
            </a:r>
          </a:p>
          <a:p>
            <a:endParaRPr lang="en-US" dirty="0"/>
          </a:p>
        </p:txBody>
      </p:sp>
      <p:sp>
        <p:nvSpPr>
          <p:cNvPr id="4" name="Slide Number Placeholder 3"/>
          <p:cNvSpPr>
            <a:spLocks noGrp="1"/>
          </p:cNvSpPr>
          <p:nvPr>
            <p:ph type="sldNum" sz="quarter" idx="10"/>
          </p:nvPr>
        </p:nvSpPr>
        <p:spPr/>
        <p:txBody>
          <a:bodyPr/>
          <a:lstStyle/>
          <a:p>
            <a:fld id="{A135A31F-2A39-404E-8DC0-20827D686BFC}" type="slidenum">
              <a:rPr lang="en-US" smtClean="0"/>
              <a:t>3</a:t>
            </a:fld>
            <a:endParaRPr lang="en-US"/>
          </a:p>
        </p:txBody>
      </p:sp>
    </p:spTree>
    <p:extLst>
      <p:ext uri="{BB962C8B-B14F-4D97-AF65-F5344CB8AC3E}">
        <p14:creationId xmlns:p14="http://schemas.microsoft.com/office/powerpoint/2010/main" val="54898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After students are seated, please begin testing as soon as possible.  There will be no official announcement to start testing.  Please use the roster provided to take attendance in your room.  If you experience an irregularity in your room at any time, please call the Counseling Office at ext. 7419 immediately to report the situation. Examples of irregularities include, but are not limited to: use of cell phone or other electronic devices, disruptive behavior, or lost testing materials.  A complete list of irregularities can be found in the administration manual.</a:t>
            </a:r>
          </a:p>
          <a:p>
            <a:endParaRPr lang="en-US" dirty="0"/>
          </a:p>
        </p:txBody>
      </p:sp>
      <p:sp>
        <p:nvSpPr>
          <p:cNvPr id="4" name="Slide Number Placeholder 3"/>
          <p:cNvSpPr>
            <a:spLocks noGrp="1"/>
          </p:cNvSpPr>
          <p:nvPr>
            <p:ph type="sldNum" sz="quarter" idx="10"/>
          </p:nvPr>
        </p:nvSpPr>
        <p:spPr/>
        <p:txBody>
          <a:bodyPr/>
          <a:lstStyle/>
          <a:p>
            <a:fld id="{A135A31F-2A39-404E-8DC0-20827D686BFC}" type="slidenum">
              <a:rPr lang="en-US" smtClean="0"/>
              <a:t>4</a:t>
            </a:fld>
            <a:endParaRPr lang="en-US"/>
          </a:p>
        </p:txBody>
      </p:sp>
    </p:spTree>
    <p:extLst>
      <p:ext uri="{BB962C8B-B14F-4D97-AF65-F5344CB8AC3E}">
        <p14:creationId xmlns:p14="http://schemas.microsoft.com/office/powerpoint/2010/main" val="3631455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In the classroom, students should all be facing the same direction.  Please instruct students to write their name and their homeroom teacher's name on the back page of their test booklet.  This will help us return the booklets and score reports to the correct homerooms in December.  Students are expected to bring their own calculators for testing and should be reminded in their homerooms leading up to the testing date.  Calculators cannot be shared, and phones cannot be used as calculators.  Students should leave the calculators under their desks and turned off while testing in sections that do not require a calculator.  Students should be instructed to turn off ANY and ALL electronic devices and place them in their school bags, which should be placed in the front or back of the classroom during testing.</a:t>
            </a:r>
          </a:p>
          <a:p>
            <a:endParaRPr lang="en-US" dirty="0"/>
          </a:p>
        </p:txBody>
      </p:sp>
      <p:sp>
        <p:nvSpPr>
          <p:cNvPr id="4" name="Slide Number Placeholder 3"/>
          <p:cNvSpPr>
            <a:spLocks noGrp="1"/>
          </p:cNvSpPr>
          <p:nvPr>
            <p:ph type="sldNum" sz="quarter" idx="10"/>
          </p:nvPr>
        </p:nvSpPr>
        <p:spPr/>
        <p:txBody>
          <a:bodyPr/>
          <a:lstStyle/>
          <a:p>
            <a:fld id="{A135A31F-2A39-404E-8DC0-20827D686BFC}" type="slidenum">
              <a:rPr lang="en-US" smtClean="0"/>
              <a:t>5</a:t>
            </a:fld>
            <a:endParaRPr lang="en-US"/>
          </a:p>
        </p:txBody>
      </p:sp>
    </p:spTree>
    <p:extLst>
      <p:ext uri="{BB962C8B-B14F-4D97-AF65-F5344CB8AC3E}">
        <p14:creationId xmlns:p14="http://schemas.microsoft.com/office/powerpoint/2010/main" val="358005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6: Examiners and proctors should actively monitor students during testing and should take equitable breaks.  While students are testing, please complete the seating chart provided.</a:t>
            </a:r>
          </a:p>
          <a:p>
            <a:endParaRPr lang="en-US" dirty="0"/>
          </a:p>
        </p:txBody>
      </p:sp>
      <p:sp>
        <p:nvSpPr>
          <p:cNvPr id="4" name="Slide Number Placeholder 3"/>
          <p:cNvSpPr>
            <a:spLocks noGrp="1"/>
          </p:cNvSpPr>
          <p:nvPr>
            <p:ph type="sldNum" sz="quarter" idx="10"/>
          </p:nvPr>
        </p:nvSpPr>
        <p:spPr/>
        <p:txBody>
          <a:bodyPr/>
          <a:lstStyle/>
          <a:p>
            <a:fld id="{A135A31F-2A39-404E-8DC0-20827D686BFC}" type="slidenum">
              <a:rPr lang="en-US" smtClean="0"/>
              <a:t>6</a:t>
            </a:fld>
            <a:endParaRPr lang="en-US"/>
          </a:p>
        </p:txBody>
      </p:sp>
    </p:spTree>
    <p:extLst>
      <p:ext uri="{BB962C8B-B14F-4D97-AF65-F5344CB8AC3E}">
        <p14:creationId xmlns:p14="http://schemas.microsoft.com/office/powerpoint/2010/main" val="237773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 After testing, please collect, separate, and sort all materials.  If students are seated in alpha order, materials can be collected in that order to save sorting time at the end.  Examiners should return testing materials to their respective cafeterias.  Proctors should remain with students in their classrooms until dismissed via the PA.  The PSAT 8/9 is about 20 minutes shorter than the PSAT NMSQT, so please be mindful that 9th grade students are not out wandering the halls or creating a distraction to rooms that are still testing.</a:t>
            </a:r>
          </a:p>
          <a:p>
            <a:endParaRPr lang="en-US" dirty="0"/>
          </a:p>
        </p:txBody>
      </p:sp>
      <p:sp>
        <p:nvSpPr>
          <p:cNvPr id="4" name="Slide Number Placeholder 3"/>
          <p:cNvSpPr>
            <a:spLocks noGrp="1"/>
          </p:cNvSpPr>
          <p:nvPr>
            <p:ph type="sldNum" sz="quarter" idx="10"/>
          </p:nvPr>
        </p:nvSpPr>
        <p:spPr/>
        <p:txBody>
          <a:bodyPr/>
          <a:lstStyle/>
          <a:p>
            <a:fld id="{A135A31F-2A39-404E-8DC0-20827D686BFC}" type="slidenum">
              <a:rPr lang="en-US" smtClean="0"/>
              <a:t>7</a:t>
            </a:fld>
            <a:endParaRPr lang="en-US"/>
          </a:p>
        </p:txBody>
      </p:sp>
    </p:spTree>
    <p:extLst>
      <p:ext uri="{BB962C8B-B14F-4D97-AF65-F5344CB8AC3E}">
        <p14:creationId xmlns:p14="http://schemas.microsoft.com/office/powerpoint/2010/main" val="3111302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8: As always, we are expected to keep the PSAT secure.   Please do not review or discuss the contents of the test with students or with each other.  Please keep all materials accounted for and report any issues to the Counseling Office as soon as possible.</a:t>
            </a:r>
          </a:p>
          <a:p>
            <a:endParaRPr lang="en-US" dirty="0"/>
          </a:p>
        </p:txBody>
      </p:sp>
      <p:sp>
        <p:nvSpPr>
          <p:cNvPr id="4" name="Slide Number Placeholder 3"/>
          <p:cNvSpPr>
            <a:spLocks noGrp="1"/>
          </p:cNvSpPr>
          <p:nvPr>
            <p:ph type="sldNum" sz="quarter" idx="10"/>
          </p:nvPr>
        </p:nvSpPr>
        <p:spPr/>
        <p:txBody>
          <a:bodyPr/>
          <a:lstStyle/>
          <a:p>
            <a:fld id="{A135A31F-2A39-404E-8DC0-20827D686BFC}" type="slidenum">
              <a:rPr lang="en-US" smtClean="0"/>
              <a:t>8</a:t>
            </a:fld>
            <a:endParaRPr lang="en-US"/>
          </a:p>
        </p:txBody>
      </p:sp>
    </p:spTree>
    <p:extLst>
      <p:ext uri="{BB962C8B-B14F-4D97-AF65-F5344CB8AC3E}">
        <p14:creationId xmlns:p14="http://schemas.microsoft.com/office/powerpoint/2010/main" val="149595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9: Two housekeeping items: If you haven’t already contacted us…if your homeroom does not have enough individual desks to accommodate students, OR if you have your own child taking the PSAT on October 10th, please notify Amanda and Carl as soon as possible.  And as in previous years, we welcome you to sport your college gear on October 10th for a free dress down day.  Thank you for your attention and cooperation!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35A31F-2A39-404E-8DC0-20827D686BFC}" type="slidenum">
              <a:rPr lang="en-US" smtClean="0"/>
              <a:t>9</a:t>
            </a:fld>
            <a:endParaRPr lang="en-US"/>
          </a:p>
        </p:txBody>
      </p:sp>
    </p:spTree>
    <p:extLst>
      <p:ext uri="{BB962C8B-B14F-4D97-AF65-F5344CB8AC3E}">
        <p14:creationId xmlns:p14="http://schemas.microsoft.com/office/powerpoint/2010/main" val="3159191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9671827-AF62-4BF6-AC1C-756AF0C1229C}" type="datetimeFigureOut">
              <a:rPr lang="en-US" smtClean="0"/>
              <a:pPr/>
              <a:t>9/27/2018</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1093547A-6DA8-4978-B301-B07D01D4270F}"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751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93547A-6DA8-4978-B301-B07D01D4270F}" type="slidenum">
              <a:rPr lang="en-US" smtClean="0"/>
              <a:pPr/>
              <a:t>‹#›</a:t>
            </a:fld>
            <a:endParaRPr lang="en-US" dirty="0"/>
          </a:p>
        </p:txBody>
      </p:sp>
    </p:spTree>
    <p:extLst>
      <p:ext uri="{BB962C8B-B14F-4D97-AF65-F5344CB8AC3E}">
        <p14:creationId xmlns:p14="http://schemas.microsoft.com/office/powerpoint/2010/main" val="385206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93547A-6DA8-4978-B301-B07D01D4270F}"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535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93547A-6DA8-4978-B301-B07D01D4270F}"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450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93547A-6DA8-4978-B301-B07D01D4270F}" type="slidenum">
              <a:rPr lang="en-US" smtClean="0"/>
              <a:pPr/>
              <a:t>‹#›</a:t>
            </a:fld>
            <a:endParaRPr lang="en-US" dirty="0"/>
          </a:p>
        </p:txBody>
      </p:sp>
    </p:spTree>
    <p:extLst>
      <p:ext uri="{BB962C8B-B14F-4D97-AF65-F5344CB8AC3E}">
        <p14:creationId xmlns:p14="http://schemas.microsoft.com/office/powerpoint/2010/main" val="2985732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93547A-6DA8-4978-B301-B07D01D4270F}"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876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93547A-6DA8-4978-B301-B07D01D4270F}"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25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93547A-6DA8-4978-B301-B07D01D4270F}"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10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93547A-6DA8-4978-B301-B07D01D4270F}"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26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93547A-6DA8-4978-B301-B07D01D4270F}" type="slidenum">
              <a:rPr lang="en-US" smtClean="0"/>
              <a:pPr/>
              <a:t>‹#›</a:t>
            </a:fld>
            <a:endParaRPr lang="en-US" dirty="0"/>
          </a:p>
        </p:txBody>
      </p:sp>
    </p:spTree>
    <p:extLst>
      <p:ext uri="{BB962C8B-B14F-4D97-AF65-F5344CB8AC3E}">
        <p14:creationId xmlns:p14="http://schemas.microsoft.com/office/powerpoint/2010/main" val="172184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93547A-6DA8-4978-B301-B07D01D4270F}"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23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93547A-6DA8-4978-B301-B07D01D4270F}" type="slidenum">
              <a:rPr lang="en-US" smtClean="0"/>
              <a:pPr/>
              <a:t>‹#›</a:t>
            </a:fld>
            <a:endParaRPr lang="en-US" dirty="0"/>
          </a:p>
        </p:txBody>
      </p:sp>
    </p:spTree>
    <p:extLst>
      <p:ext uri="{BB962C8B-B14F-4D97-AF65-F5344CB8AC3E}">
        <p14:creationId xmlns:p14="http://schemas.microsoft.com/office/powerpoint/2010/main" val="19684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93547A-6DA8-4978-B301-B07D01D4270F}"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078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93547A-6DA8-4978-B301-B07D01D4270F}"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20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93547A-6DA8-4978-B301-B07D01D4270F}" type="slidenum">
              <a:rPr lang="en-US" smtClean="0"/>
              <a:pPr/>
              <a:t>‹#›</a:t>
            </a:fld>
            <a:endParaRPr lang="en-US" dirty="0"/>
          </a:p>
        </p:txBody>
      </p:sp>
    </p:spTree>
    <p:extLst>
      <p:ext uri="{BB962C8B-B14F-4D97-AF65-F5344CB8AC3E}">
        <p14:creationId xmlns:p14="http://schemas.microsoft.com/office/powerpoint/2010/main" val="3667761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93547A-6DA8-4978-B301-B07D01D4270F}"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606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671827-AF62-4BF6-AC1C-756AF0C1229C}" type="datetimeFigureOut">
              <a:rPr lang="en-US" smtClean="0"/>
              <a:pPr/>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93547A-6DA8-4978-B301-B07D01D4270F}" type="slidenum">
              <a:rPr lang="en-US" smtClean="0"/>
              <a:pPr/>
              <a:t>‹#›</a:t>
            </a:fld>
            <a:endParaRPr lang="en-US" dirty="0"/>
          </a:p>
        </p:txBody>
      </p:sp>
    </p:spTree>
    <p:extLst>
      <p:ext uri="{BB962C8B-B14F-4D97-AF65-F5344CB8AC3E}">
        <p14:creationId xmlns:p14="http://schemas.microsoft.com/office/powerpoint/2010/main" val="17130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671827-AF62-4BF6-AC1C-756AF0C1229C}" type="datetimeFigureOut">
              <a:rPr lang="en-US" smtClean="0"/>
              <a:pPr/>
              <a:t>9/27/2018</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93547A-6DA8-4978-B301-B07D01D4270F}" type="slidenum">
              <a:rPr lang="en-US" smtClean="0"/>
              <a:pPr/>
              <a:t>‹#›</a:t>
            </a:fld>
            <a:endParaRPr lang="en-US" dirty="0"/>
          </a:p>
        </p:txBody>
      </p:sp>
    </p:spTree>
    <p:extLst>
      <p:ext uri="{BB962C8B-B14F-4D97-AF65-F5344CB8AC3E}">
        <p14:creationId xmlns:p14="http://schemas.microsoft.com/office/powerpoint/2010/main" val="108488308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mailto:cpalmer@wtps.org" TargetMode="External"/><Relationship Id="rId5" Type="http://schemas.openxmlformats.org/officeDocument/2006/relationships/hyperlink" Target="mailto:ahamer@wtps.org"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399" y="1298222"/>
            <a:ext cx="8077200" cy="2133600"/>
          </a:xfrm>
          <a:noFill/>
          <a:ln>
            <a:noFill/>
          </a:ln>
        </p:spPr>
        <p:txBody>
          <a:bodyPr>
            <a:noAutofit/>
          </a:bodyPr>
          <a:lstStyle/>
          <a:p>
            <a:pPr algn="ctr"/>
            <a:r>
              <a:rPr lang="en-US" sz="6000" b="1" dirty="0">
                <a:solidFill>
                  <a:schemeClr val="tx1"/>
                </a:solidFill>
                <a:effectLst/>
                <a:latin typeface="Cambria" panose="02040503050406030204" pitchFamily="18" charset="0"/>
              </a:rPr>
              <a:t>2018 PSAT</a:t>
            </a:r>
            <a:br>
              <a:rPr lang="en-US" sz="6000" b="1" dirty="0">
                <a:solidFill>
                  <a:schemeClr val="tx1"/>
                </a:solidFill>
                <a:effectLst/>
                <a:latin typeface="Cambria" panose="02040503050406030204" pitchFamily="18" charset="0"/>
              </a:rPr>
            </a:br>
            <a:r>
              <a:rPr lang="en-US" sz="6000" b="1" dirty="0">
                <a:solidFill>
                  <a:schemeClr val="tx1"/>
                </a:solidFill>
                <a:effectLst/>
                <a:latin typeface="Cambria" panose="02040503050406030204" pitchFamily="18" charset="0"/>
              </a:rPr>
              <a:t>Faculty Training</a:t>
            </a:r>
            <a:endParaRPr lang="en-US" sz="6000" i="1" dirty="0">
              <a:solidFill>
                <a:schemeClr val="tx1"/>
              </a:solidFill>
              <a:effectLst/>
              <a:latin typeface="Cambria" panose="02040503050406030204" pitchFamily="18" charset="0"/>
            </a:endParaRPr>
          </a:p>
        </p:txBody>
      </p:sp>
      <p:sp>
        <p:nvSpPr>
          <p:cNvPr id="4" name="Subtitle 3"/>
          <p:cNvSpPr>
            <a:spLocks noGrp="1"/>
          </p:cNvSpPr>
          <p:nvPr>
            <p:ph type="subTitle" idx="1"/>
          </p:nvPr>
        </p:nvSpPr>
        <p:spPr>
          <a:xfrm>
            <a:off x="1219199" y="5562600"/>
            <a:ext cx="6705600" cy="533400"/>
          </a:xfrm>
          <a:noFill/>
          <a:ln>
            <a:noFill/>
          </a:ln>
        </p:spPr>
        <p:txBody>
          <a:bodyPr>
            <a:noAutofit/>
          </a:bodyPr>
          <a:lstStyle/>
          <a:p>
            <a:pPr algn="ctr"/>
            <a:r>
              <a:rPr lang="en-US" sz="2400" b="1" i="1" dirty="0">
                <a:solidFill>
                  <a:schemeClr val="tx1"/>
                </a:solidFill>
                <a:latin typeface="Cambria" panose="02040503050406030204" pitchFamily="18" charset="0"/>
              </a:rPr>
              <a:t>Wednesday, October 10, 2018</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398" y="2971800"/>
            <a:ext cx="2743201" cy="2743201"/>
          </a:xfrm>
          <a:prstGeom prst="rect">
            <a:avLst/>
          </a:prstGeom>
        </p:spPr>
      </p:pic>
      <p:pic>
        <p:nvPicPr>
          <p:cNvPr id="5" name="Recorded Sound">
            <a:hlinkClick r:id="" action="ppaction://media"/>
            <a:extLst>
              <a:ext uri="{FF2B5EF4-FFF2-40B4-BE49-F238E27FC236}">
                <a16:creationId xmlns:a16="http://schemas.microsoft.com/office/drawing/2014/main" id="{C0DBAC8A-EA47-4709-BC44-906F4B49833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62800" y="48006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2083"/>
    </mc:Choice>
    <mc:Fallback xmlns="">
      <p:transition spd="slow" advClick="0" advTm="120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8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665557"/>
            <a:ext cx="7125113" cy="1219199"/>
          </a:xfrm>
          <a:noFill/>
          <a:ln>
            <a:noFill/>
          </a:ln>
        </p:spPr>
        <p:txBody>
          <a:bodyPr>
            <a:normAutofit fontScale="90000"/>
          </a:bodyPr>
          <a:lstStyle/>
          <a:p>
            <a:pPr algn="ctr"/>
            <a:r>
              <a:rPr lang="en-US" sz="6000" b="1" u="sng" dirty="0">
                <a:solidFill>
                  <a:schemeClr val="tx1"/>
                </a:solidFill>
                <a:effectLst/>
                <a:latin typeface="Cambria" panose="02040503050406030204" pitchFamily="18" charset="0"/>
              </a:rPr>
              <a:t>PSAT</a:t>
            </a:r>
            <a:br>
              <a:rPr lang="en-US" b="1" u="sng" dirty="0">
                <a:solidFill>
                  <a:schemeClr val="tx1"/>
                </a:solidFill>
                <a:effectLst/>
                <a:latin typeface="Cambria" pitchFamily="18" charset="0"/>
              </a:rPr>
            </a:br>
            <a:endParaRPr lang="en-US" i="1" dirty="0">
              <a:solidFill>
                <a:schemeClr val="tx1"/>
              </a:solidFill>
              <a:effectLst/>
              <a:latin typeface="Cambria" pitchFamily="18" charset="0"/>
            </a:endParaRPr>
          </a:p>
        </p:txBody>
      </p:sp>
      <p:sp>
        <p:nvSpPr>
          <p:cNvPr id="3" name="Content Placeholder 2"/>
          <p:cNvSpPr>
            <a:spLocks noGrp="1"/>
          </p:cNvSpPr>
          <p:nvPr>
            <p:ph idx="1"/>
          </p:nvPr>
        </p:nvSpPr>
        <p:spPr>
          <a:xfrm>
            <a:off x="533400" y="1884756"/>
            <a:ext cx="8305800" cy="4648200"/>
          </a:xfrm>
        </p:spPr>
        <p:txBody>
          <a:bodyPr>
            <a:normAutofit/>
          </a:bodyPr>
          <a:lstStyle/>
          <a:p>
            <a:pPr>
              <a:buFont typeface="Wingdings" pitchFamily="2" charset="2"/>
              <a:buChar char="v"/>
            </a:pPr>
            <a:r>
              <a:rPr lang="en-US" sz="3000" kern="1000" dirty="0">
                <a:latin typeface="Cambria" panose="02040503050406030204" pitchFamily="18" charset="0"/>
              </a:rPr>
              <a:t>Let the </a:t>
            </a:r>
            <a:r>
              <a:rPr lang="en-US" sz="3000" kern="1000" dirty="0" err="1">
                <a:latin typeface="Cambria" panose="02040503050406030204" pitchFamily="18" charset="0"/>
              </a:rPr>
              <a:t>CollegeBoard</a:t>
            </a:r>
            <a:r>
              <a:rPr lang="en-US" sz="3000" kern="1000" dirty="0">
                <a:latin typeface="Cambria" panose="02040503050406030204" pitchFamily="18" charset="0"/>
              </a:rPr>
              <a:t> testing begin!</a:t>
            </a:r>
          </a:p>
          <a:p>
            <a:pPr>
              <a:buFont typeface="Wingdings" pitchFamily="2" charset="2"/>
              <a:buChar char="v"/>
            </a:pPr>
            <a:r>
              <a:rPr lang="en-US" sz="3000" b="1" kern="1000" dirty="0">
                <a:solidFill>
                  <a:srgbClr val="00B0F0"/>
                </a:solidFill>
                <a:latin typeface="Cambria" panose="02040503050406030204" pitchFamily="18" charset="0"/>
              </a:rPr>
              <a:t>PSATs are scheduled for Wednesday, October 10, 2018.</a:t>
            </a:r>
            <a:endParaRPr lang="en-US" sz="3000" kern="1000" dirty="0">
              <a:solidFill>
                <a:srgbClr val="00B0F0"/>
              </a:solidFill>
              <a:latin typeface="Cambria" panose="02040503050406030204" pitchFamily="18" charset="0"/>
            </a:endParaRPr>
          </a:p>
          <a:p>
            <a:pPr>
              <a:buFont typeface="Wingdings" pitchFamily="2" charset="2"/>
              <a:buChar char="v"/>
            </a:pPr>
            <a:r>
              <a:rPr lang="en-US" sz="3000" kern="1000" dirty="0">
                <a:latin typeface="Cambria" panose="02040503050406030204" pitchFamily="18" charset="0"/>
              </a:rPr>
              <a:t>Make sure you check your email to review your test day assignment. </a:t>
            </a:r>
          </a:p>
          <a:p>
            <a:pPr>
              <a:buFont typeface="Wingdings" pitchFamily="2" charset="2"/>
              <a:buChar char="v"/>
            </a:pPr>
            <a:r>
              <a:rPr lang="en-US" sz="3000" kern="1000" dirty="0">
                <a:latin typeface="Cambria" panose="02040503050406030204" pitchFamily="18" charset="0"/>
              </a:rPr>
              <a:t>Signing the attendance sheet today verifies your training.</a:t>
            </a:r>
          </a:p>
          <a:p>
            <a:pPr>
              <a:buFont typeface="Wingdings" pitchFamily="2" charset="2"/>
              <a:buChar char="v"/>
            </a:pPr>
            <a:endParaRPr lang="en-US" sz="3600" kern="1000" dirty="0">
              <a:latin typeface="Cambria" pitchFamily="18"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665557"/>
            <a:ext cx="1996887" cy="9921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9402" y="665557"/>
            <a:ext cx="1996887" cy="9921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a:extLst>
              <a:ext uri="{FF2B5EF4-FFF2-40B4-BE49-F238E27FC236}">
                <a16:creationId xmlns:a16="http://schemas.microsoft.com/office/drawing/2014/main" id="{BD7D64FC-9DCB-47BB-A2BD-9A793FDAF25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61489" y="558284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010"/>
    </mc:Choice>
    <mc:Fallback xmlns="">
      <p:transition spd="slow" advTm="140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56" y="228600"/>
            <a:ext cx="7714488" cy="1249362"/>
          </a:xfrm>
          <a:noFill/>
          <a:ln>
            <a:noFill/>
          </a:ln>
        </p:spPr>
        <p:txBody>
          <a:bodyPr>
            <a:noAutofit/>
          </a:bodyPr>
          <a:lstStyle/>
          <a:p>
            <a:pPr algn="ctr"/>
            <a:r>
              <a:rPr lang="en-US" sz="4400" b="1" u="sng" dirty="0">
                <a:solidFill>
                  <a:schemeClr val="tx1"/>
                </a:solidFill>
                <a:effectLst/>
                <a:latin typeface="Cambria" panose="02040503050406030204" pitchFamily="18" charset="0"/>
              </a:rPr>
              <a:t>PSAT Materials</a:t>
            </a:r>
            <a:endParaRPr lang="en-US" sz="4400" i="1" dirty="0">
              <a:solidFill>
                <a:schemeClr val="tx1"/>
              </a:solidFill>
              <a:effectLst/>
              <a:latin typeface="Cambria" panose="02040503050406030204" pitchFamily="18" charset="0"/>
            </a:endParaRPr>
          </a:p>
        </p:txBody>
      </p:sp>
      <p:sp>
        <p:nvSpPr>
          <p:cNvPr id="3" name="Content Placeholder 2"/>
          <p:cNvSpPr>
            <a:spLocks noGrp="1"/>
          </p:cNvSpPr>
          <p:nvPr>
            <p:ph idx="1"/>
          </p:nvPr>
        </p:nvSpPr>
        <p:spPr>
          <a:xfrm>
            <a:off x="686534" y="1295400"/>
            <a:ext cx="7714488" cy="5181600"/>
          </a:xfrm>
        </p:spPr>
        <p:txBody>
          <a:bodyPr>
            <a:normAutofit fontScale="62500" lnSpcReduction="20000"/>
          </a:bodyPr>
          <a:lstStyle/>
          <a:p>
            <a:pPr>
              <a:buFont typeface="Wingdings" pitchFamily="2" charset="2"/>
              <a:buChar char="v"/>
            </a:pPr>
            <a:r>
              <a:rPr lang="en-US" sz="5100" dirty="0">
                <a:latin typeface="Cambria" panose="02040503050406030204" pitchFamily="18" charset="0"/>
              </a:rPr>
              <a:t>6:50 – 7:10 AM: </a:t>
            </a:r>
            <a:br>
              <a:rPr lang="en-US" sz="5100" dirty="0">
                <a:latin typeface="Cambria" panose="02040503050406030204" pitchFamily="18" charset="0"/>
              </a:rPr>
            </a:br>
            <a:r>
              <a:rPr lang="en-US" sz="5100" dirty="0">
                <a:latin typeface="Cambria" panose="02040503050406030204" pitchFamily="18" charset="0"/>
              </a:rPr>
              <a:t>Materials are available for pick up by </a:t>
            </a:r>
            <a:r>
              <a:rPr lang="en-US" sz="5100" u="sng" dirty="0">
                <a:latin typeface="Cambria" panose="02040503050406030204" pitchFamily="18" charset="0"/>
              </a:rPr>
              <a:t>Examiners</a:t>
            </a:r>
            <a:r>
              <a:rPr lang="en-US" sz="5100" dirty="0">
                <a:latin typeface="Cambria" panose="02040503050406030204" pitchFamily="18" charset="0"/>
              </a:rPr>
              <a:t> in your respective cafeterias:</a:t>
            </a:r>
          </a:p>
          <a:p>
            <a:pPr lvl="1">
              <a:buFont typeface="Wingdings" pitchFamily="2" charset="2"/>
              <a:buChar char="v"/>
            </a:pPr>
            <a:r>
              <a:rPr lang="en-US" sz="4900" dirty="0">
                <a:solidFill>
                  <a:srgbClr val="00B0F0"/>
                </a:solidFill>
                <a:latin typeface="Cambria" panose="02040503050406030204" pitchFamily="18" charset="0"/>
              </a:rPr>
              <a:t>11/12: Café B</a:t>
            </a:r>
          </a:p>
          <a:p>
            <a:pPr lvl="1">
              <a:buFont typeface="Wingdings" pitchFamily="2" charset="2"/>
              <a:buChar char="v"/>
            </a:pPr>
            <a:r>
              <a:rPr lang="en-US" sz="4900" dirty="0">
                <a:solidFill>
                  <a:srgbClr val="00B0F0"/>
                </a:solidFill>
                <a:latin typeface="Cambria" panose="02040503050406030204" pitchFamily="18" charset="0"/>
              </a:rPr>
              <a:t>Core &amp; 9/10: Café D</a:t>
            </a:r>
            <a:endParaRPr lang="en-US" sz="5100" dirty="0">
              <a:solidFill>
                <a:srgbClr val="00B0F0"/>
              </a:solidFill>
              <a:latin typeface="Cambria" panose="02040503050406030204" pitchFamily="18" charset="0"/>
            </a:endParaRPr>
          </a:p>
          <a:p>
            <a:pPr>
              <a:buFont typeface="Wingdings" pitchFamily="2" charset="2"/>
              <a:buChar char="v"/>
            </a:pPr>
            <a:r>
              <a:rPr lang="en-US" sz="5100" u="sng" dirty="0">
                <a:latin typeface="Cambria" panose="02040503050406030204" pitchFamily="18" charset="0"/>
              </a:rPr>
              <a:t>Proctors</a:t>
            </a:r>
            <a:r>
              <a:rPr lang="en-US" sz="5100" dirty="0">
                <a:latin typeface="Cambria" panose="02040503050406030204" pitchFamily="18" charset="0"/>
              </a:rPr>
              <a:t> will report directly to their assigned rooms to get students seated.</a:t>
            </a:r>
          </a:p>
          <a:p>
            <a:pPr>
              <a:buFont typeface="Wingdings" pitchFamily="2" charset="2"/>
              <a:buChar char="v"/>
            </a:pPr>
            <a:r>
              <a:rPr lang="en-US" sz="5100" dirty="0">
                <a:latin typeface="Cambria" panose="02040503050406030204" pitchFamily="18" charset="0"/>
              </a:rPr>
              <a:t>Materials include test booklets, answer sheets, pencils, scrap paper, testing scripts, seating charts, and examiner notes sheet.</a:t>
            </a:r>
          </a:p>
        </p:txBody>
      </p:sp>
      <p:pic>
        <p:nvPicPr>
          <p:cNvPr id="6" name="Recorded Sound">
            <a:hlinkClick r:id="" action="ppaction://media"/>
            <a:extLst>
              <a:ext uri="{FF2B5EF4-FFF2-40B4-BE49-F238E27FC236}">
                <a16:creationId xmlns:a16="http://schemas.microsoft.com/office/drawing/2014/main" id="{4BA73830-A950-4C82-8E50-4DF31239D1F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1000" y="563444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3000"/>
    </mc:Choice>
    <mc:Fallback xmlns="">
      <p:transition spd="slow" advClick="0" advTm="2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4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792" y="1447800"/>
            <a:ext cx="7602415" cy="5105400"/>
          </a:xfrm>
        </p:spPr>
        <p:txBody>
          <a:bodyPr>
            <a:noAutofit/>
          </a:bodyPr>
          <a:lstStyle/>
          <a:p>
            <a:pPr>
              <a:buFont typeface="Wingdings" pitchFamily="2" charset="2"/>
              <a:buChar char="v"/>
            </a:pPr>
            <a:r>
              <a:rPr lang="en-US" sz="2800" dirty="0">
                <a:latin typeface="Cambria" panose="02040503050406030204" pitchFamily="18" charset="0"/>
              </a:rPr>
              <a:t>Testing will begin at 7:20 AM with no official announcement .  Please begin the first unit as soon as your room is ready!</a:t>
            </a:r>
          </a:p>
          <a:p>
            <a:pPr>
              <a:buFont typeface="Wingdings" pitchFamily="2" charset="2"/>
              <a:buChar char="v"/>
            </a:pPr>
            <a:r>
              <a:rPr lang="en-US" sz="2800" dirty="0">
                <a:latin typeface="Cambria" panose="02040503050406030204" pitchFamily="18" charset="0"/>
              </a:rPr>
              <a:t>Attendance sheets will be provided for each classroom and include a column for notes.</a:t>
            </a:r>
          </a:p>
          <a:p>
            <a:pPr lvl="1">
              <a:buFont typeface="Wingdings" pitchFamily="2" charset="2"/>
              <a:buChar char="v"/>
            </a:pPr>
            <a:r>
              <a:rPr lang="en-US" sz="2800" dirty="0">
                <a:latin typeface="Cambria" panose="02040503050406030204" pitchFamily="18" charset="0"/>
              </a:rPr>
              <a:t>Irregularities (anything unusual that would prevent a student to complete the test) must be reported immediately (Ext. 7419).</a:t>
            </a:r>
          </a:p>
          <a:p>
            <a:pPr lvl="1">
              <a:buFont typeface="Wingdings" pitchFamily="2" charset="2"/>
              <a:buChar char="v"/>
            </a:pPr>
            <a:r>
              <a:rPr lang="en-US" sz="2800" dirty="0">
                <a:latin typeface="Cambria" panose="02040503050406030204" pitchFamily="18" charset="0"/>
              </a:rPr>
              <a:t>Please contact the Counseling Office with any questions or concerns (Ext. 7419).</a:t>
            </a:r>
          </a:p>
        </p:txBody>
      </p:sp>
      <p:sp>
        <p:nvSpPr>
          <p:cNvPr id="5" name="Title 1"/>
          <p:cNvSpPr txBox="1">
            <a:spLocks/>
          </p:cNvSpPr>
          <p:nvPr/>
        </p:nvSpPr>
        <p:spPr>
          <a:xfrm>
            <a:off x="914400" y="304800"/>
            <a:ext cx="7714488" cy="1249362"/>
          </a:xfrm>
          <a:prstGeom prst="rect">
            <a:avLst/>
          </a:prstGeom>
          <a:noFill/>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u="sng" dirty="0">
                <a:latin typeface="Cambria" panose="02040503050406030204" pitchFamily="18" charset="0"/>
              </a:rPr>
              <a:t>PSAT Testing</a:t>
            </a:r>
            <a:endParaRPr lang="en-US" sz="4400" i="1" dirty="0">
              <a:latin typeface="Cambria" panose="02040503050406030204" pitchFamily="18" charset="0"/>
            </a:endParaRPr>
          </a:p>
        </p:txBody>
      </p:sp>
      <p:pic>
        <p:nvPicPr>
          <p:cNvPr id="2" name="Recorded Sound">
            <a:hlinkClick r:id="" action="ppaction://media"/>
            <a:extLst>
              <a:ext uri="{FF2B5EF4-FFF2-40B4-BE49-F238E27FC236}">
                <a16:creationId xmlns:a16="http://schemas.microsoft.com/office/drawing/2014/main" id="{8BF5F7FD-4A76-4690-8878-1E6734AA59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96248" y="5715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3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98080" cy="1143000"/>
          </a:xfrm>
          <a:noFill/>
          <a:ln>
            <a:noFill/>
          </a:ln>
        </p:spPr>
        <p:txBody>
          <a:bodyPr>
            <a:normAutofit/>
          </a:bodyPr>
          <a:lstStyle/>
          <a:p>
            <a:pPr algn="ctr"/>
            <a:r>
              <a:rPr lang="en-US" sz="4400" b="1" u="sng" dirty="0">
                <a:latin typeface="Cambria" panose="02040503050406030204" pitchFamily="18" charset="0"/>
              </a:rPr>
              <a:t>In the Classroom</a:t>
            </a:r>
            <a:endParaRPr lang="en-US" sz="4400" dirty="0">
              <a:latin typeface="Cambria" panose="02040503050406030204" pitchFamily="18" charset="0"/>
            </a:endParaRPr>
          </a:p>
        </p:txBody>
      </p:sp>
      <p:sp>
        <p:nvSpPr>
          <p:cNvPr id="3" name="Content Placeholder 2"/>
          <p:cNvSpPr>
            <a:spLocks noGrp="1"/>
          </p:cNvSpPr>
          <p:nvPr>
            <p:ph idx="1"/>
          </p:nvPr>
        </p:nvSpPr>
        <p:spPr>
          <a:xfrm>
            <a:off x="533400" y="1371600"/>
            <a:ext cx="8260080" cy="5029200"/>
          </a:xfrm>
        </p:spPr>
        <p:txBody>
          <a:bodyPr>
            <a:normAutofit fontScale="92500" lnSpcReduction="20000"/>
          </a:bodyPr>
          <a:lstStyle/>
          <a:p>
            <a:pPr>
              <a:buFont typeface="Wingdings" pitchFamily="2" charset="2"/>
              <a:buChar char="v"/>
            </a:pPr>
            <a:r>
              <a:rPr lang="en-US" sz="3000" dirty="0">
                <a:latin typeface="Cambria" panose="02040503050406030204" pitchFamily="18" charset="0"/>
              </a:rPr>
              <a:t>Seat students facing the same direction, never facing one another to prevent cheating.</a:t>
            </a:r>
          </a:p>
          <a:p>
            <a:pPr>
              <a:buFont typeface="Wingdings" pitchFamily="2" charset="2"/>
              <a:buChar char="v"/>
            </a:pPr>
            <a:r>
              <a:rPr lang="en-US" sz="3000" dirty="0">
                <a:latin typeface="Cambria" panose="02040503050406030204" pitchFamily="18" charset="0"/>
              </a:rPr>
              <a:t>Have all students write their name and homeroom teacher’s name on the top right-hand corner of the back page of their test booklet.</a:t>
            </a:r>
          </a:p>
          <a:p>
            <a:pPr>
              <a:buFont typeface="Wingdings" pitchFamily="2" charset="2"/>
              <a:buChar char="v"/>
            </a:pPr>
            <a:r>
              <a:rPr lang="en-US" sz="3000" dirty="0">
                <a:latin typeface="Cambria" panose="02040503050406030204" pitchFamily="18" charset="0"/>
              </a:rPr>
              <a:t>Calculators are permitted, but cannot be shared.  Using a phone as a calculator is not permitted.  </a:t>
            </a:r>
            <a:r>
              <a:rPr lang="en-US" sz="3000" b="1" u="sng" dirty="0">
                <a:latin typeface="Cambria" panose="02040503050406030204" pitchFamily="18" charset="0"/>
              </a:rPr>
              <a:t>All students should be reminded to bring their own calculator on the days leading up to the test.</a:t>
            </a:r>
          </a:p>
          <a:p>
            <a:pPr>
              <a:buFont typeface="Wingdings" pitchFamily="2" charset="2"/>
              <a:buChar char="v"/>
            </a:pPr>
            <a:r>
              <a:rPr lang="en-US" sz="3000" b="1" dirty="0">
                <a:solidFill>
                  <a:srgbClr val="00B0F0"/>
                </a:solidFill>
                <a:latin typeface="Cambria" panose="02040503050406030204" pitchFamily="18" charset="0"/>
              </a:rPr>
              <a:t>All electronic devices should be turned off and placed in bags, which should be placed in the front or back of the room while students are testing.</a:t>
            </a:r>
          </a:p>
        </p:txBody>
      </p:sp>
      <p:pic>
        <p:nvPicPr>
          <p:cNvPr id="4" name="Recorded Sound">
            <a:hlinkClick r:id="" action="ppaction://media"/>
            <a:extLst>
              <a:ext uri="{FF2B5EF4-FFF2-40B4-BE49-F238E27FC236}">
                <a16:creationId xmlns:a16="http://schemas.microsoft.com/office/drawing/2014/main" id="{EB9AD516-FF7F-4A93-858C-8F6B037988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66314" y="5715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7000"/>
    </mc:Choice>
    <mc:Fallback xmlns="">
      <p:transition spd="slow" advClick="0" advTm="4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1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56" y="228600"/>
            <a:ext cx="7562088" cy="1143000"/>
          </a:xfrm>
          <a:noFill/>
          <a:ln>
            <a:noFill/>
          </a:ln>
        </p:spPr>
        <p:txBody>
          <a:bodyPr>
            <a:noAutofit/>
          </a:bodyPr>
          <a:lstStyle/>
          <a:p>
            <a:pPr algn="ctr"/>
            <a:r>
              <a:rPr lang="en-US" sz="4400" b="1" u="sng" dirty="0">
                <a:solidFill>
                  <a:schemeClr val="tx1"/>
                </a:solidFill>
                <a:effectLst/>
                <a:latin typeface="Cambria" panose="02040503050406030204" pitchFamily="18" charset="0"/>
              </a:rPr>
              <a:t>During Testing</a:t>
            </a:r>
            <a:endParaRPr lang="en-US" sz="4400" i="1" dirty="0">
              <a:solidFill>
                <a:schemeClr val="tx1"/>
              </a:solidFill>
              <a:effectLst/>
              <a:latin typeface="Cambria" panose="02040503050406030204" pitchFamily="18" charset="0"/>
            </a:endParaRPr>
          </a:p>
        </p:txBody>
      </p:sp>
      <p:sp>
        <p:nvSpPr>
          <p:cNvPr id="3" name="Content Placeholder 2"/>
          <p:cNvSpPr>
            <a:spLocks noGrp="1"/>
          </p:cNvSpPr>
          <p:nvPr>
            <p:ph idx="1"/>
          </p:nvPr>
        </p:nvSpPr>
        <p:spPr>
          <a:xfrm>
            <a:off x="609600" y="1371600"/>
            <a:ext cx="8153400" cy="4800600"/>
          </a:xfrm>
        </p:spPr>
        <p:txBody>
          <a:bodyPr>
            <a:noAutofit/>
          </a:bodyPr>
          <a:lstStyle/>
          <a:p>
            <a:pPr>
              <a:buFont typeface="Wingdings" pitchFamily="2" charset="2"/>
              <a:buChar char="v"/>
            </a:pPr>
            <a:r>
              <a:rPr lang="en-US" sz="2800" dirty="0">
                <a:latin typeface="Cambria" panose="02040503050406030204" pitchFamily="18" charset="0"/>
              </a:rPr>
              <a:t>Examiners and Proctors should actively monitor students during testing.</a:t>
            </a:r>
          </a:p>
          <a:p>
            <a:pPr>
              <a:buFont typeface="Wingdings" pitchFamily="2" charset="2"/>
              <a:buChar char="v"/>
            </a:pPr>
            <a:r>
              <a:rPr lang="en-US" sz="2800" dirty="0">
                <a:latin typeface="Cambria" panose="02040503050406030204" pitchFamily="18" charset="0"/>
              </a:rPr>
              <a:t>Record the seating chart for your classroom while students are working on their sections.</a:t>
            </a:r>
          </a:p>
          <a:p>
            <a:pPr>
              <a:buFont typeface="Wingdings" pitchFamily="2" charset="2"/>
              <a:buChar char="v"/>
            </a:pPr>
            <a:r>
              <a:rPr lang="en-US" sz="2800" dirty="0">
                <a:latin typeface="Cambria" panose="02040503050406030204" pitchFamily="18" charset="0"/>
              </a:rPr>
              <a:t>In the event of an emergency, follow proper procedure with your class.</a:t>
            </a:r>
          </a:p>
          <a:p>
            <a:pPr>
              <a:buFont typeface="Wingdings" pitchFamily="2" charset="2"/>
              <a:buChar char="v"/>
            </a:pPr>
            <a:r>
              <a:rPr lang="en-US" sz="2800" dirty="0">
                <a:latin typeface="Cambria" panose="02040503050406030204" pitchFamily="18" charset="0"/>
              </a:rPr>
              <a:t>Proctors are expected to assist and/or relieve Examiners as needed, and should both be present at the start and completion of testing.</a:t>
            </a:r>
          </a:p>
          <a:p>
            <a:pPr marL="0" indent="0">
              <a:buNone/>
            </a:pPr>
            <a:br>
              <a:rPr lang="en-US" sz="2400" dirty="0">
                <a:latin typeface="Cambria" pitchFamily="18" charset="0"/>
              </a:rPr>
            </a:br>
            <a:endParaRPr lang="en-US" sz="2400" dirty="0">
              <a:latin typeface="Cambria" pitchFamily="18" charset="0"/>
            </a:endParaRPr>
          </a:p>
        </p:txBody>
      </p:sp>
      <p:pic>
        <p:nvPicPr>
          <p:cNvPr id="4" name="Recorded Sound">
            <a:hlinkClick r:id="" action="ppaction://media"/>
            <a:extLst>
              <a:ext uri="{FF2B5EF4-FFF2-40B4-BE49-F238E27FC236}">
                <a16:creationId xmlns:a16="http://schemas.microsoft.com/office/drawing/2014/main" id="{B02B405A-2120-400D-BA69-735B6DCA8C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63989" y="5715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55280" cy="1143000"/>
          </a:xfrm>
          <a:noFill/>
          <a:ln>
            <a:noFill/>
          </a:ln>
        </p:spPr>
        <p:txBody>
          <a:bodyPr>
            <a:noAutofit/>
          </a:bodyPr>
          <a:lstStyle/>
          <a:p>
            <a:pPr algn="ctr"/>
            <a:r>
              <a:rPr lang="en-US" sz="4400" b="1" u="sng" dirty="0">
                <a:latin typeface="Cambria" panose="02040503050406030204" pitchFamily="18" charset="0"/>
              </a:rPr>
              <a:t>After Testing</a:t>
            </a:r>
            <a:endParaRPr lang="en-US" sz="4400" i="1" u="sng" dirty="0">
              <a:solidFill>
                <a:schemeClr val="tx1"/>
              </a:solidFill>
              <a:effectLst/>
              <a:latin typeface="Cambria" panose="02040503050406030204" pitchFamily="18" charset="0"/>
            </a:endParaRPr>
          </a:p>
        </p:txBody>
      </p:sp>
      <p:sp>
        <p:nvSpPr>
          <p:cNvPr id="3" name="Content Placeholder 2"/>
          <p:cNvSpPr>
            <a:spLocks noGrp="1"/>
          </p:cNvSpPr>
          <p:nvPr>
            <p:ph idx="1"/>
          </p:nvPr>
        </p:nvSpPr>
        <p:spPr>
          <a:xfrm>
            <a:off x="609600" y="1524000"/>
            <a:ext cx="8183880" cy="4800600"/>
          </a:xfrm>
        </p:spPr>
        <p:txBody>
          <a:bodyPr>
            <a:normAutofit fontScale="92500" lnSpcReduction="10000"/>
          </a:bodyPr>
          <a:lstStyle/>
          <a:p>
            <a:pPr>
              <a:buFont typeface="Wingdings" pitchFamily="2" charset="2"/>
              <a:buChar char="v"/>
            </a:pPr>
            <a:r>
              <a:rPr lang="en-US" sz="3200" dirty="0">
                <a:latin typeface="Cambria" panose="02040503050406030204" pitchFamily="18" charset="0"/>
              </a:rPr>
              <a:t>After testing, students will remain in their testing rooms until dismissed via the PA system.</a:t>
            </a:r>
          </a:p>
          <a:p>
            <a:pPr>
              <a:buFont typeface="Wingdings" pitchFamily="2" charset="2"/>
              <a:buChar char="v"/>
            </a:pPr>
            <a:r>
              <a:rPr lang="en-US" sz="3200" dirty="0">
                <a:latin typeface="Cambria" panose="02040503050406030204" pitchFamily="18" charset="0"/>
              </a:rPr>
              <a:t>Examiners must return materials to their respective cafeterias after testing has concluded.</a:t>
            </a:r>
          </a:p>
          <a:p>
            <a:pPr lvl="1">
              <a:buFont typeface="Wingdings" pitchFamily="2" charset="2"/>
              <a:buChar char="v"/>
            </a:pPr>
            <a:r>
              <a:rPr lang="en-US" sz="3200" dirty="0">
                <a:latin typeface="Cambria" panose="02040503050406030204" pitchFamily="18" charset="0"/>
              </a:rPr>
              <a:t>Separate the test booklets from the answer sheets.</a:t>
            </a:r>
          </a:p>
          <a:p>
            <a:pPr lvl="1">
              <a:buFont typeface="Wingdings" pitchFamily="2" charset="2"/>
              <a:buChar char="v"/>
            </a:pPr>
            <a:r>
              <a:rPr lang="en-US" sz="3200" dirty="0">
                <a:latin typeface="Cambria" panose="02040503050406030204" pitchFamily="18" charset="0"/>
              </a:rPr>
              <a:t>Both test booklets and answer sheets must be returned in alphabetical order.</a:t>
            </a:r>
          </a:p>
        </p:txBody>
      </p:sp>
      <p:pic>
        <p:nvPicPr>
          <p:cNvPr id="4" name="Recorded Sound">
            <a:hlinkClick r:id="" action="ppaction://media"/>
            <a:extLst>
              <a:ext uri="{FF2B5EF4-FFF2-40B4-BE49-F238E27FC236}">
                <a16:creationId xmlns:a16="http://schemas.microsoft.com/office/drawing/2014/main" id="{D4BB2A3C-9852-466C-BCD1-B10C385B803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1000" y="5715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239000" cy="1143000"/>
          </a:xfrm>
          <a:noFill/>
          <a:ln>
            <a:noFill/>
          </a:ln>
        </p:spPr>
        <p:txBody>
          <a:bodyPr>
            <a:normAutofit/>
          </a:bodyPr>
          <a:lstStyle/>
          <a:p>
            <a:pPr algn="ctr"/>
            <a:r>
              <a:rPr lang="en-US" sz="4400" b="1" u="sng" dirty="0">
                <a:solidFill>
                  <a:schemeClr val="tx1"/>
                </a:solidFill>
                <a:effectLst/>
                <a:latin typeface="Cambria" panose="02040503050406030204" pitchFamily="18" charset="0"/>
              </a:rPr>
              <a:t>PSAT Reminders</a:t>
            </a:r>
            <a:endParaRPr lang="en-US" b="1" u="sng" dirty="0">
              <a:solidFill>
                <a:schemeClr val="tx1"/>
              </a:solidFill>
              <a:effectLst/>
              <a:latin typeface="Cambria" panose="02040503050406030204" pitchFamily="18" charset="0"/>
            </a:endParaRPr>
          </a:p>
        </p:txBody>
      </p:sp>
      <p:sp>
        <p:nvSpPr>
          <p:cNvPr id="3" name="Content Placeholder 2"/>
          <p:cNvSpPr>
            <a:spLocks noGrp="1"/>
          </p:cNvSpPr>
          <p:nvPr>
            <p:ph idx="1"/>
          </p:nvPr>
        </p:nvSpPr>
        <p:spPr>
          <a:xfrm>
            <a:off x="419100" y="1295400"/>
            <a:ext cx="8305800" cy="4648200"/>
          </a:xfrm>
        </p:spPr>
        <p:txBody>
          <a:bodyPr>
            <a:noAutofit/>
          </a:bodyPr>
          <a:lstStyle/>
          <a:p>
            <a:pPr marL="0" indent="0">
              <a:buNone/>
            </a:pPr>
            <a:r>
              <a:rPr lang="en-US" sz="3000" dirty="0">
                <a:latin typeface="Cambria" panose="02040503050406030204" pitchFamily="18" charset="0"/>
              </a:rPr>
              <a:t>Please do not….</a:t>
            </a:r>
          </a:p>
          <a:p>
            <a:pPr>
              <a:buFont typeface="Wingdings" pitchFamily="2" charset="2"/>
              <a:buChar char="v"/>
            </a:pPr>
            <a:r>
              <a:rPr lang="en-US" sz="3000" dirty="0">
                <a:latin typeface="Cambria" panose="02040503050406030204" pitchFamily="18" charset="0"/>
              </a:rPr>
              <a:t>Read, review, copy, or discuss the contents of the test booklet.</a:t>
            </a:r>
          </a:p>
          <a:p>
            <a:pPr>
              <a:buFont typeface="Wingdings" pitchFamily="2" charset="2"/>
              <a:buChar char="v"/>
            </a:pPr>
            <a:r>
              <a:rPr lang="en-US" sz="3000" dirty="0">
                <a:latin typeface="Cambria" panose="02040503050406030204" pitchFamily="18" charset="0"/>
              </a:rPr>
              <a:t>Remove test booklets from the testing area.</a:t>
            </a:r>
          </a:p>
          <a:p>
            <a:pPr>
              <a:buFont typeface="Wingdings" pitchFamily="2" charset="2"/>
              <a:buChar char="v"/>
            </a:pPr>
            <a:r>
              <a:rPr lang="en-US" sz="3000" dirty="0">
                <a:latin typeface="Cambria" panose="02040503050406030204" pitchFamily="18" charset="0"/>
              </a:rPr>
              <a:t>Allow students to use pen.</a:t>
            </a:r>
          </a:p>
          <a:p>
            <a:pPr>
              <a:buFont typeface="Wingdings" pitchFamily="2" charset="2"/>
              <a:buChar char="v"/>
            </a:pPr>
            <a:r>
              <a:rPr lang="en-US" sz="3000" dirty="0">
                <a:latin typeface="Cambria" panose="02040503050406030204" pitchFamily="18" charset="0"/>
              </a:rPr>
              <a:t>Instruct students to pass materials to one another.</a:t>
            </a:r>
          </a:p>
          <a:p>
            <a:pPr>
              <a:buFont typeface="Wingdings" pitchFamily="2" charset="2"/>
              <a:buChar char="v"/>
            </a:pPr>
            <a:r>
              <a:rPr lang="en-US" sz="3000" dirty="0">
                <a:latin typeface="Cambria" panose="02040503050406030204" pitchFamily="18" charset="0"/>
              </a:rPr>
              <a:t>Leave students or testing materials unattended.</a:t>
            </a:r>
          </a:p>
          <a:p>
            <a:pPr>
              <a:buNone/>
            </a:pPr>
            <a:endParaRPr lang="en-US" sz="2400" dirty="0">
              <a:latin typeface="Cambria" pitchFamily="18" charset="0"/>
            </a:endParaRPr>
          </a:p>
        </p:txBody>
      </p:sp>
      <p:pic>
        <p:nvPicPr>
          <p:cNvPr id="4" name="Recorded Sound">
            <a:hlinkClick r:id="" action="ppaction://media"/>
            <a:extLst>
              <a:ext uri="{FF2B5EF4-FFF2-40B4-BE49-F238E27FC236}">
                <a16:creationId xmlns:a16="http://schemas.microsoft.com/office/drawing/2014/main" id="{243C02A3-BD70-4D0D-B0DC-02EF967C6C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1000" y="56388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239000" cy="1143000"/>
          </a:xfrm>
          <a:noFill/>
          <a:ln>
            <a:noFill/>
          </a:ln>
        </p:spPr>
        <p:txBody>
          <a:bodyPr>
            <a:normAutofit/>
          </a:bodyPr>
          <a:lstStyle/>
          <a:p>
            <a:pPr algn="ctr"/>
            <a:r>
              <a:rPr lang="en-US" sz="4400" b="1" u="sng" dirty="0">
                <a:latin typeface="Cambria" panose="02040503050406030204" pitchFamily="18" charset="0"/>
              </a:rPr>
              <a:t>Go TWP!</a:t>
            </a:r>
            <a:endParaRPr lang="en-US" b="1" u="sng" dirty="0">
              <a:solidFill>
                <a:schemeClr val="tx1"/>
              </a:solidFill>
              <a:effectLst/>
              <a:latin typeface="Cambria" panose="02040503050406030204" pitchFamily="18" charset="0"/>
            </a:endParaRPr>
          </a:p>
        </p:txBody>
      </p:sp>
      <p:sp>
        <p:nvSpPr>
          <p:cNvPr id="3" name="Content Placeholder 2"/>
          <p:cNvSpPr>
            <a:spLocks noGrp="1"/>
          </p:cNvSpPr>
          <p:nvPr>
            <p:ph idx="1"/>
          </p:nvPr>
        </p:nvSpPr>
        <p:spPr>
          <a:xfrm>
            <a:off x="381000" y="1295400"/>
            <a:ext cx="8382000" cy="3962400"/>
          </a:xfrm>
        </p:spPr>
        <p:txBody>
          <a:bodyPr>
            <a:noAutofit/>
          </a:bodyPr>
          <a:lstStyle/>
          <a:p>
            <a:pPr>
              <a:buFont typeface="Wingdings" pitchFamily="2" charset="2"/>
              <a:buChar char="v"/>
            </a:pPr>
            <a:r>
              <a:rPr lang="en-US" sz="2800" b="1" u="sng" dirty="0">
                <a:solidFill>
                  <a:schemeClr val="tx1"/>
                </a:solidFill>
                <a:latin typeface="Cambria" panose="02040503050406030204" pitchFamily="18" charset="0"/>
              </a:rPr>
              <a:t>Free dress down day if you wear college gear!</a:t>
            </a:r>
          </a:p>
          <a:p>
            <a:pPr>
              <a:buFont typeface="Wingdings" pitchFamily="2" charset="2"/>
              <a:buChar char="v"/>
            </a:pPr>
            <a:r>
              <a:rPr lang="en-US" sz="2800" dirty="0">
                <a:solidFill>
                  <a:schemeClr val="tx1"/>
                </a:solidFill>
                <a:latin typeface="Cambria" panose="02040503050406030204" pitchFamily="18" charset="0"/>
              </a:rPr>
              <a:t>If you have a HR where students do not have enough individual desks to sit in, please notify Amanda Hamer (</a:t>
            </a:r>
            <a:r>
              <a:rPr lang="en-US" sz="2800" dirty="0">
                <a:solidFill>
                  <a:schemeClr val="tx1"/>
                </a:solidFill>
                <a:latin typeface="Cambria" panose="02040503050406030204" pitchFamily="18" charset="0"/>
                <a:hlinkClick r:id="rId5"/>
              </a:rPr>
              <a:t>ahamer@wtps.org</a:t>
            </a:r>
            <a:r>
              <a:rPr lang="en-US" sz="2800" dirty="0">
                <a:solidFill>
                  <a:schemeClr val="tx1"/>
                </a:solidFill>
                <a:latin typeface="Cambria" panose="02040503050406030204" pitchFamily="18" charset="0"/>
              </a:rPr>
              <a:t>) and Carl Palmer (</a:t>
            </a:r>
            <a:r>
              <a:rPr lang="en-US" sz="2800" dirty="0">
                <a:solidFill>
                  <a:schemeClr val="tx1"/>
                </a:solidFill>
                <a:latin typeface="Cambria" panose="02040503050406030204" pitchFamily="18" charset="0"/>
                <a:hlinkClick r:id="rId6"/>
              </a:rPr>
              <a:t>cpalmer@wtps.org</a:t>
            </a:r>
            <a:r>
              <a:rPr lang="en-US" sz="2800" dirty="0">
                <a:solidFill>
                  <a:schemeClr val="tx1"/>
                </a:solidFill>
                <a:latin typeface="Cambria" panose="02040503050406030204" pitchFamily="18" charset="0"/>
              </a:rPr>
              <a:t>) ASAP.</a:t>
            </a:r>
          </a:p>
          <a:p>
            <a:pPr>
              <a:buFont typeface="Wingdings" pitchFamily="2" charset="2"/>
              <a:buChar char="v"/>
            </a:pPr>
            <a:r>
              <a:rPr lang="en-US" sz="2800" dirty="0">
                <a:solidFill>
                  <a:schemeClr val="tx1"/>
                </a:solidFill>
                <a:latin typeface="Cambria" panose="02040503050406030204" pitchFamily="18" charset="0"/>
              </a:rPr>
              <a:t>If you have a child taking the test, please notify Amanda and Carl ASAP (along with their grade level).</a:t>
            </a:r>
          </a:p>
          <a:p>
            <a:pPr>
              <a:buFont typeface="Wingdings" pitchFamily="2" charset="2"/>
              <a:buChar char="v"/>
            </a:pPr>
            <a:r>
              <a:rPr lang="en-US" sz="2800" dirty="0">
                <a:solidFill>
                  <a:schemeClr val="tx1"/>
                </a:solidFill>
                <a:latin typeface="Cambria" panose="02040503050406030204" pitchFamily="18" charset="0"/>
              </a:rPr>
              <a:t>Thanks for all of your hard work and patience during the beginning of our testing season!</a:t>
            </a:r>
          </a:p>
          <a:p>
            <a:pPr marL="0" indent="0">
              <a:buNone/>
            </a:pPr>
            <a:endParaRPr lang="en-US" sz="2800" b="1" dirty="0">
              <a:latin typeface="Cambria" pitchFamily="18"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4200" y="457200"/>
            <a:ext cx="838200" cy="838200"/>
          </a:xfrm>
          <a:prstGeom prst="rect">
            <a:avLst/>
          </a:prstGeom>
        </p:spPr>
      </p:pic>
      <p:pic>
        <p:nvPicPr>
          <p:cNvPr id="5" name="Picture 4">
            <a:extLst>
              <a:ext uri="{FF2B5EF4-FFF2-40B4-BE49-F238E27FC236}">
                <a16:creationId xmlns:a16="http://schemas.microsoft.com/office/drawing/2014/main" id="{3C52B592-35AE-4DBA-95E2-1C85886030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9200" y="457200"/>
            <a:ext cx="838200" cy="838200"/>
          </a:xfrm>
          <a:prstGeom prst="rect">
            <a:avLst/>
          </a:prstGeom>
        </p:spPr>
      </p:pic>
      <p:pic>
        <p:nvPicPr>
          <p:cNvPr id="6" name="Recorded Sound">
            <a:hlinkClick r:id="" action="ppaction://media"/>
            <a:extLst>
              <a:ext uri="{FF2B5EF4-FFF2-40B4-BE49-F238E27FC236}">
                <a16:creationId xmlns:a16="http://schemas.microsoft.com/office/drawing/2014/main" id="{E5892707-740F-4FCB-9E26-DED4DCD8D2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01000" y="5638800"/>
            <a:ext cx="609600" cy="609600"/>
          </a:xfrm>
          <a:prstGeom prst="rect">
            <a:avLst/>
          </a:prstGeom>
        </p:spPr>
      </p:pic>
    </p:spTree>
    <p:extLst>
      <p:ext uri="{BB962C8B-B14F-4D97-AF65-F5344CB8AC3E}">
        <p14:creationId xmlns:p14="http://schemas.microsoft.com/office/powerpoint/2010/main" val="121779174"/>
      </p:ext>
    </p:extLst>
  </p:cSld>
  <p:clrMapOvr>
    <a:masterClrMapping/>
  </p:clrMapOvr>
  <mc:AlternateContent xmlns:mc="http://schemas.openxmlformats.org/markup-compatibility/2006" xmlns:p14="http://schemas.microsoft.com/office/powerpoint/2010/main">
    <mc:Choice Requires="p14">
      <p:transition spd="slow" p14:dur="2000" advTm="26000"/>
    </mc:Choice>
    <mc:Fallback xmlns="">
      <p:transition spd="slow"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7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1213</TotalTime>
  <Words>1215</Words>
  <Application>Microsoft Office PowerPoint</Application>
  <PresentationFormat>On-screen Show (4:3)</PresentationFormat>
  <Paragraphs>67</Paragraphs>
  <Slides>9</Slides>
  <Notes>9</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Cambria</vt:lpstr>
      <vt:lpstr>Garamond</vt:lpstr>
      <vt:lpstr>Trebuchet MS</vt:lpstr>
      <vt:lpstr>Wingdings</vt:lpstr>
      <vt:lpstr>Organic</vt:lpstr>
      <vt:lpstr>2018 PSAT Faculty Training</vt:lpstr>
      <vt:lpstr>PSAT </vt:lpstr>
      <vt:lpstr>PSAT Materials</vt:lpstr>
      <vt:lpstr>PowerPoint Presentation</vt:lpstr>
      <vt:lpstr>In the Classroom</vt:lpstr>
      <vt:lpstr>During Testing</vt:lpstr>
      <vt:lpstr>After Testing</vt:lpstr>
      <vt:lpstr>PSAT Reminders</vt:lpstr>
      <vt:lpstr>Go TWP!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CollegeBoard</dc:title>
  <dc:creator>user</dc:creator>
  <cp:lastModifiedBy>Carl Palmer</cp:lastModifiedBy>
  <cp:revision>193</cp:revision>
  <dcterms:created xsi:type="dcterms:W3CDTF">2015-08-29T19:14:54Z</dcterms:created>
  <dcterms:modified xsi:type="dcterms:W3CDTF">2018-09-27T14:17:07Z</dcterms:modified>
</cp:coreProperties>
</file>