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15"/>
  </p:notesMasterIdLst>
  <p:sldIdLst>
    <p:sldId id="331" r:id="rId3"/>
    <p:sldId id="345" r:id="rId4"/>
    <p:sldId id="346" r:id="rId5"/>
    <p:sldId id="351" r:id="rId6"/>
    <p:sldId id="352" r:id="rId7"/>
    <p:sldId id="354" r:id="rId8"/>
    <p:sldId id="353" r:id="rId9"/>
    <p:sldId id="356" r:id="rId10"/>
    <p:sldId id="355" r:id="rId11"/>
    <p:sldId id="357" r:id="rId12"/>
    <p:sldId id="358" r:id="rId13"/>
    <p:sldId id="350" r:id="rId14"/>
  </p:sldIdLst>
  <p:sldSz cx="10972800" cy="8229600" type="B4JIS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433"/>
    <a:srgbClr val="122B3E"/>
    <a:srgbClr val="0D1F2D"/>
    <a:srgbClr val="000066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6059" autoAdjust="0"/>
  </p:normalViewPr>
  <p:slideViewPr>
    <p:cSldViewPr snapToGrid="0" showGuides="1">
      <p:cViewPr varScale="1">
        <p:scale>
          <a:sx n="65" d="100"/>
          <a:sy n="65" d="100"/>
        </p:scale>
        <p:origin x="1542" y="72"/>
      </p:cViewPr>
      <p:guideLst>
        <p:guide orient="horz" pos="2160"/>
        <p:guide pos="3840"/>
        <p:guide orient="horz" pos="2592"/>
        <p:guide pos="34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5CFBF-AB77-4C53-AC13-D5B656DE09C2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4D6D4-1E9B-4980-9684-C5E05DA32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9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Alaina Molloy in new position replacing Rose Dempsey</a:t>
            </a:r>
          </a:p>
          <a:p>
            <a:r>
              <a:rPr lang="en-US" dirty="0"/>
              <a:t>Ricky Zambino return</a:t>
            </a:r>
          </a:p>
          <a:p>
            <a:r>
              <a:rPr lang="en-US" dirty="0"/>
              <a:t>Karen Johnson and Denise Skow moving to full time IMC February 4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Read names of all TOY nominees (nomination forms and certificate will be in mailboxes tomorrow)</a:t>
            </a:r>
          </a:p>
          <a:p>
            <a:r>
              <a:rPr lang="en-US" dirty="0"/>
              <a:t>Recognize Eisa Jackson and Brittany Mason (provide jerseys and read excerpts from nominations, and promote participation at BOE meeting to recognize them – January 29</a:t>
            </a:r>
            <a:r>
              <a:rPr lang="en-US" baseline="30000" dirty="0"/>
              <a:t>th</a:t>
            </a:r>
            <a:r>
              <a:rPr lang="en-US" dirty="0"/>
              <a:t> at 6:30 pm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4D6D4-1E9B-4980-9684-C5E05DA329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1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elimination of Weekly Bulletin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4D6D4-1E9B-4980-9684-C5E05DA329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28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Drills will no longer be announced in advance.  Be sure to review quick reference sheet titled “WTHS School Safety Emergency Plans” and have close at hand.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4D6D4-1E9B-4980-9684-C5E05DA329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6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Drills will no longer be announced in advance.  Be sure to review quick reference sheet titled “WTHS School Safety Emergency Plans” and have close at hand.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4D6D4-1E9B-4980-9684-C5E05DA329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13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Drills will no longer be announced in advance.  Be sure to review quick reference sheet titled “WTHS School Safety Emergency Plans” and have close at hand.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4D6D4-1E9B-4980-9684-C5E05DA329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57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F681A7-3809-4067-A8D8-537F289EE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90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5" y="2051686"/>
            <a:ext cx="9464040" cy="342328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5" y="5507356"/>
            <a:ext cx="9464040" cy="180022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09DC-1FD7-4AFB-B03A-929899097444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C9C-EEA3-4DFD-8402-2903D228B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190750"/>
            <a:ext cx="466344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2190750"/>
            <a:ext cx="466344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09DC-1FD7-4AFB-B03A-929899097444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C9C-EEA3-4DFD-8402-2903D228B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38150"/>
            <a:ext cx="946404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2017396"/>
            <a:ext cx="4642008" cy="98869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3006090"/>
            <a:ext cx="4642008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2017396"/>
            <a:ext cx="4664869" cy="98869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3006090"/>
            <a:ext cx="4664869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09DC-1FD7-4AFB-B03A-929899097444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C9C-EEA3-4DFD-8402-2903D228B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09DC-1FD7-4AFB-B03A-929899097444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C9C-EEA3-4DFD-8402-2903D228B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9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09DC-1FD7-4AFB-B03A-929899097444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C9C-EEA3-4DFD-8402-2903D228B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3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548640"/>
            <a:ext cx="3539013" cy="192024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184911"/>
            <a:ext cx="5554980" cy="5848350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468880"/>
            <a:ext cx="3539013" cy="4573906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09DC-1FD7-4AFB-B03A-929899097444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C9C-EEA3-4DFD-8402-2903D228B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548640"/>
            <a:ext cx="3539013" cy="192024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1184911"/>
            <a:ext cx="5554980" cy="584835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468880"/>
            <a:ext cx="3539013" cy="4573906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09DC-1FD7-4AFB-B03A-929899097444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C9C-EEA3-4DFD-8402-2903D228B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2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09DC-1FD7-4AFB-B03A-929899097444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C9C-EEA3-4DFD-8402-2903D228B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438150"/>
            <a:ext cx="236601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438150"/>
            <a:ext cx="696087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09DC-1FD7-4AFB-B03A-929899097444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C9C-EEA3-4DFD-8402-2903D228B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F681A7-3809-4067-A8D8-537F289EE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95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alkboard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alkboard">
            <a:extLst>
              <a:ext uri="{FF2B5EF4-FFF2-40B4-BE49-F238E27FC236}">
                <a16:creationId xmlns:a16="http://schemas.microsoft.com/office/drawing/2014/main" id="{502B21FD-B93D-467F-98A7-02FB148CF8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056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ok_Chalkboard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65CCC-A0DC-4912-B825-4DDEE08D5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686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ffe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EC3DC8-1BF0-44B3-AC2F-AEF0B59B4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53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278F-9EBE-4712-AB85-1A4E72227909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EEB0-0D57-4C46-9A3A-CA2E40FA33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0972800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BACKGROUND IMAGE</a:t>
            </a:r>
          </a:p>
        </p:txBody>
      </p:sp>
    </p:spTree>
    <p:extLst>
      <p:ext uri="{BB962C8B-B14F-4D97-AF65-F5344CB8AC3E}">
        <p14:creationId xmlns:p14="http://schemas.microsoft.com/office/powerpoint/2010/main" val="9374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278F-9EBE-4712-AB85-1A4E72227909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DEEB0-0D57-4C46-9A3A-CA2E40FA3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09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346836"/>
            <a:ext cx="8229600" cy="286512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22446"/>
            <a:ext cx="8229600" cy="1986914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09DC-1FD7-4AFB-B03A-929899097444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C9C-EEA3-4DFD-8402-2903D228B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4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209DC-1FD7-4AFB-B03A-929899097444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D0C9C-EEA3-4DFD-8402-2903D228B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0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438155"/>
            <a:ext cx="94640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190750"/>
            <a:ext cx="946404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762764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9278F-9EBE-4712-AB85-1A4E72227909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7627642"/>
            <a:ext cx="37033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762764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DEEB0-0D57-4C46-9A3A-CA2E40FA3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4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4" r:id="rId3"/>
    <p:sldLayoutId id="2147483661" r:id="rId4"/>
    <p:sldLayoutId id="2147483655" r:id="rId5"/>
    <p:sldLayoutId id="2147483660" r:id="rId6"/>
    <p:sldLayoutId id="2147483662" r:id="rId7"/>
  </p:sldLayoutIdLst>
  <p:txStyles>
    <p:titleStyle>
      <a:lvl1pPr algn="l" defTabSz="9143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2" indent="-228582" algn="l" defTabSz="9143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43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3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4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6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7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48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0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1" indent="-228582" algn="l" defTabSz="9143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4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6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28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438150"/>
            <a:ext cx="94640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190750"/>
            <a:ext cx="946404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7627621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209DC-1FD7-4AFB-B03A-929899097444}" type="datetimeFigureOut">
              <a:rPr lang="en-US" smtClean="0"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7627621"/>
            <a:ext cx="37033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7627621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D0C9C-EEA3-4DFD-8402-2903D228B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8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youtube.com/watch?v=xjZx0VdmgkE&amp;feature=youtu.be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669A8-BB9E-4BB9-BD20-16C32D5B0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860"/>
            <a:ext cx="10972800" cy="2763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301F4B-3532-4DA2-8CFD-76DC98B878D1}"/>
              </a:ext>
            </a:extLst>
          </p:cNvPr>
          <p:cNvSpPr txBox="1"/>
          <p:nvPr/>
        </p:nvSpPr>
        <p:spPr>
          <a:xfrm>
            <a:off x="345233" y="668310"/>
            <a:ext cx="102823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800" dirty="0">
              <a:solidFill>
                <a:schemeClr val="accent1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FF642-230A-4A28-9B1F-B6F5AB513581}"/>
              </a:ext>
            </a:extLst>
          </p:cNvPr>
          <p:cNvSpPr txBox="1"/>
          <p:nvPr/>
        </p:nvSpPr>
        <p:spPr>
          <a:xfrm>
            <a:off x="149290" y="5281127"/>
            <a:ext cx="10823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90000"/>
                    <a:lumOff val="10000"/>
                  </a:schemeClr>
                </a:solidFill>
                <a:latin typeface="+mj-lt"/>
              </a:rPr>
              <a:t>Please sign in</a:t>
            </a:r>
          </a:p>
        </p:txBody>
      </p:sp>
    </p:spTree>
    <p:extLst>
      <p:ext uri="{BB962C8B-B14F-4D97-AF65-F5344CB8AC3E}">
        <p14:creationId xmlns:p14="http://schemas.microsoft.com/office/powerpoint/2010/main" val="364041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FCAAC0-6CA7-4D7F-A4CE-C2F8AAB81E9E}"/>
              </a:ext>
            </a:extLst>
          </p:cNvPr>
          <p:cNvSpPr txBox="1"/>
          <p:nvPr/>
        </p:nvSpPr>
        <p:spPr>
          <a:xfrm>
            <a:off x="508819" y="634181"/>
            <a:ext cx="995516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School Safety</a:t>
            </a:r>
          </a:p>
          <a:p>
            <a:pPr algn="ctr"/>
            <a:endParaRPr lang="en-US" sz="3200" b="1" u="sng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What would you do if you had little or no time to react to an active shooter at your door?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3"/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ctr"/>
            <a:endParaRPr lang="en-US" sz="3200" b="1" u="sng" dirty="0"/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6999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FCAAC0-6CA7-4D7F-A4CE-C2F8AAB81E9E}"/>
              </a:ext>
            </a:extLst>
          </p:cNvPr>
          <p:cNvSpPr txBox="1"/>
          <p:nvPr/>
        </p:nvSpPr>
        <p:spPr>
          <a:xfrm>
            <a:off x="508819" y="634181"/>
            <a:ext cx="99551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3"/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ctr"/>
            <a:endParaRPr lang="en-US" sz="3200" b="1" u="sng" dirty="0"/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3" name="Last Resort ACTIVE SHOOTER SURVIVAL Measures by Alon Stivi">
            <a:hlinkClick r:id="" action="ppaction://media"/>
            <a:extLst>
              <a:ext uri="{FF2B5EF4-FFF2-40B4-BE49-F238E27FC236}">
                <a16:creationId xmlns:a16="http://schemas.microsoft.com/office/drawing/2014/main" id="{64B19933-BC82-4F16-9752-1DF19AB626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24003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784400C6-D889-43DF-88A4-8062FD658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4860"/>
            <a:ext cx="10972800" cy="27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2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12149"/>
            <a:ext cx="1092269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3600" b="1" kern="0" dirty="0">
                <a:solidFill>
                  <a:sysClr val="windowText" lastClr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Welcome to the High School Family Teachers</a:t>
            </a:r>
          </a:p>
          <a:p>
            <a:pPr algn="ctr" defTabSz="822960">
              <a:defRPr/>
            </a:pPr>
            <a:endParaRPr lang="en-US" sz="2880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78A3EE-4E03-428F-8394-EAF263D4D8C9}"/>
              </a:ext>
            </a:extLst>
          </p:cNvPr>
          <p:cNvSpPr txBox="1"/>
          <p:nvPr/>
        </p:nvSpPr>
        <p:spPr>
          <a:xfrm>
            <a:off x="914398" y="1309693"/>
            <a:ext cx="69792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r>
              <a:rPr lang="en-US" sz="2000" b="1" dirty="0"/>
              <a:t>Lauren </a:t>
            </a:r>
            <a:r>
              <a:rPr lang="en-US" sz="2000" b="1" dirty="0" err="1"/>
              <a:t>Angarola</a:t>
            </a:r>
            <a:r>
              <a:rPr lang="en-US" sz="2000" b="1" dirty="0"/>
              <a:t> – Social Studies (9/10)</a:t>
            </a:r>
          </a:p>
          <a:p>
            <a:endParaRPr lang="en-US" sz="2000" b="1" dirty="0"/>
          </a:p>
          <a:p>
            <a:r>
              <a:rPr lang="en-US" sz="2000" b="1" dirty="0"/>
              <a:t>Amanda Brewer – Art (Core)</a:t>
            </a:r>
          </a:p>
          <a:p>
            <a:endParaRPr lang="en-US" sz="2000" b="1" dirty="0"/>
          </a:p>
          <a:p>
            <a:r>
              <a:rPr lang="en-US" sz="2000" b="1" dirty="0"/>
              <a:t>Shannon Henry – Art (11/12)</a:t>
            </a:r>
          </a:p>
          <a:p>
            <a:endParaRPr lang="en-US" sz="2000" b="1" dirty="0"/>
          </a:p>
          <a:p>
            <a:r>
              <a:rPr lang="en-US" sz="2000" b="1" dirty="0"/>
              <a:t>Velvet McNeil – Art (Core)</a:t>
            </a:r>
          </a:p>
          <a:p>
            <a:endParaRPr lang="en-US" sz="2000" b="1" dirty="0"/>
          </a:p>
          <a:p>
            <a:r>
              <a:rPr lang="en-US" sz="2000" b="1" dirty="0"/>
              <a:t>Matt Persichetti – Technology (11/12)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716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53A56B-5FC8-4B15-80EC-6791C6DF8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2973"/>
            <a:ext cx="10972800" cy="42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32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72800" cy="822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10" y="576072"/>
            <a:ext cx="10114179" cy="7077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improve">
            <a:extLst>
              <a:ext uri="{FF2B5EF4-FFF2-40B4-BE49-F238E27FC236}">
                <a16:creationId xmlns:a16="http://schemas.microsoft.com/office/drawing/2014/main" id="{664EB3A0-21DF-4EB9-B3EB-82FDAF8B2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47" y="772160"/>
            <a:ext cx="8913705" cy="668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66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FCAAC0-6CA7-4D7F-A4CE-C2F8AAB81E9E}"/>
              </a:ext>
            </a:extLst>
          </p:cNvPr>
          <p:cNvSpPr txBox="1"/>
          <p:nvPr/>
        </p:nvSpPr>
        <p:spPr>
          <a:xfrm>
            <a:off x="575187" y="634181"/>
            <a:ext cx="995516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Communication</a:t>
            </a:r>
          </a:p>
          <a:p>
            <a:pPr algn="ctr"/>
            <a:endParaRPr lang="en-US" sz="3200" b="1" u="sng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Phone calls &gt; emails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Social Media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Remind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Weekly Bulletin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Principal’s Newsletter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Morning Announcements</a:t>
            </a:r>
          </a:p>
          <a:p>
            <a:pPr lvl="3"/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30589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FCAAC0-6CA7-4D7F-A4CE-C2F8AAB81E9E}"/>
              </a:ext>
            </a:extLst>
          </p:cNvPr>
          <p:cNvSpPr txBox="1"/>
          <p:nvPr/>
        </p:nvSpPr>
        <p:spPr>
          <a:xfrm>
            <a:off x="508819" y="634181"/>
            <a:ext cx="9955161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Accountability</a:t>
            </a:r>
          </a:p>
          <a:p>
            <a:pPr algn="ctr"/>
            <a:endParaRPr lang="en-US" sz="3200" b="1" u="sng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Taking Attendance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Entering Grades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Two Minute Bell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Duty to Report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Completing Requested/Required Forms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Student Records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IEPs and 504s can be viewed in PowerSchool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en-US" sz="3200" dirty="0"/>
              <a:t>Backpack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en-US" sz="3200" dirty="0"/>
              <a:t>“Special Education/504”</a:t>
            </a:r>
          </a:p>
          <a:p>
            <a:pPr lvl="3"/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ctr"/>
            <a:endParaRPr lang="en-US" sz="3200" b="1" u="sng" dirty="0"/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0329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FCAAC0-6CA7-4D7F-A4CE-C2F8AAB81E9E}"/>
              </a:ext>
            </a:extLst>
          </p:cNvPr>
          <p:cNvSpPr txBox="1"/>
          <p:nvPr/>
        </p:nvSpPr>
        <p:spPr>
          <a:xfrm>
            <a:off x="575187" y="634181"/>
            <a:ext cx="995516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Important Dates</a:t>
            </a:r>
          </a:p>
          <a:p>
            <a:pPr algn="ctr"/>
            <a:endParaRPr lang="en-US" sz="3200" b="1" u="sng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Mykee</a:t>
            </a:r>
            <a:r>
              <a:rPr lang="en-US" sz="3200" dirty="0"/>
              <a:t> </a:t>
            </a:r>
            <a:r>
              <a:rPr lang="en-US" sz="3200" dirty="0" err="1"/>
              <a:t>Fowlin</a:t>
            </a:r>
            <a:r>
              <a:rPr lang="en-US" sz="3200" dirty="0"/>
              <a:t> Assemblies – January 17</a:t>
            </a:r>
            <a:r>
              <a:rPr lang="en-US" sz="3200" baseline="30000" dirty="0"/>
              <a:t>th</a:t>
            </a:r>
            <a:r>
              <a:rPr lang="en-US" sz="32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Monzo</a:t>
            </a:r>
            <a:r>
              <a:rPr lang="en-US" sz="3200" dirty="0"/>
              <a:t> Madness – January 18</a:t>
            </a:r>
            <a:r>
              <a:rPr lang="en-US" sz="3200" baseline="30000" dirty="0"/>
              <a:t>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MidTerm</a:t>
            </a:r>
            <a:r>
              <a:rPr lang="en-US" sz="3200" dirty="0"/>
              <a:t> Exams – January 29</a:t>
            </a:r>
            <a:r>
              <a:rPr lang="en-US" sz="3200" baseline="30000" dirty="0"/>
              <a:t>th</a:t>
            </a:r>
            <a:r>
              <a:rPr lang="en-US" sz="3200" dirty="0"/>
              <a:t> – February 1</a:t>
            </a:r>
            <a:r>
              <a:rPr lang="en-US" sz="3200" baseline="30000" dirty="0"/>
              <a:t>st</a:t>
            </a:r>
            <a:r>
              <a:rPr lang="en-US" sz="32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Science Symposium – February 15</a:t>
            </a:r>
            <a:r>
              <a:rPr lang="en-US" sz="3200" baseline="30000" dirty="0"/>
              <a:t>th</a:t>
            </a:r>
            <a:r>
              <a:rPr lang="en-US" sz="32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March Faculty Cohort Meetings – March 12</a:t>
            </a:r>
            <a:r>
              <a:rPr lang="en-US" sz="3200" baseline="30000" dirty="0"/>
              <a:t>th</a:t>
            </a:r>
            <a:r>
              <a:rPr lang="en-US" sz="32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NJSLA IT Trial – March 22</a:t>
            </a:r>
            <a:r>
              <a:rPr lang="en-US" sz="3200" baseline="30000" dirty="0"/>
              <a:t>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NJSLA Testing – April 15</a:t>
            </a:r>
            <a:r>
              <a:rPr lang="en-US" sz="3200" baseline="30000" dirty="0"/>
              <a:t>th</a:t>
            </a:r>
            <a:r>
              <a:rPr lang="en-US" sz="3200" dirty="0"/>
              <a:t> – 18</a:t>
            </a:r>
            <a:r>
              <a:rPr lang="en-US" sz="3200" baseline="30000" dirty="0"/>
              <a:t>th</a:t>
            </a:r>
            <a:r>
              <a:rPr lang="en-US" sz="32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Senior Trip – March 26</a:t>
            </a:r>
            <a:r>
              <a:rPr lang="en-US" sz="3200" baseline="30000" dirty="0"/>
              <a:t>th</a:t>
            </a:r>
            <a:r>
              <a:rPr lang="en-US" sz="3200" dirty="0"/>
              <a:t> – 30</a:t>
            </a:r>
            <a:r>
              <a:rPr lang="en-US" sz="3200" baseline="30000" dirty="0"/>
              <a:t>th</a:t>
            </a:r>
            <a:r>
              <a:rPr lang="en-US" sz="32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3"/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6398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FCAAC0-6CA7-4D7F-A4CE-C2F8AAB81E9E}"/>
              </a:ext>
            </a:extLst>
          </p:cNvPr>
          <p:cNvSpPr txBox="1"/>
          <p:nvPr/>
        </p:nvSpPr>
        <p:spPr>
          <a:xfrm>
            <a:off x="508819" y="634181"/>
            <a:ext cx="995516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School Safety</a:t>
            </a:r>
          </a:p>
          <a:p>
            <a:pPr algn="ctr"/>
            <a:endParaRPr lang="en-US" sz="3200" b="1" u="sng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Update on locks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Emergency Drills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3"/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ctr"/>
            <a:endParaRPr lang="en-US" sz="3200" b="1" u="sng" dirty="0"/>
          </a:p>
          <a:p>
            <a:pPr marL="1828800" lvl="3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20263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B7D6BB-961B-4028-971B-3F7B80F62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4" y="37346"/>
            <a:ext cx="10677832" cy="81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68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chool_Focu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FFCC3A"/>
      </a:accent2>
      <a:accent3>
        <a:srgbClr val="28E2E2"/>
      </a:accent3>
      <a:accent4>
        <a:srgbClr val="071A49"/>
      </a:accent4>
      <a:accent5>
        <a:srgbClr val="25557E"/>
      </a:accent5>
      <a:accent6>
        <a:srgbClr val="739730"/>
      </a:accent6>
      <a:hlink>
        <a:srgbClr val="0563C1"/>
      </a:hlink>
      <a:folHlink>
        <a:srgbClr val="954F72"/>
      </a:folHlink>
    </a:clrScheme>
    <a:fontScheme name="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25162</TotalTime>
  <Words>347</Words>
  <Application>Microsoft Office PowerPoint</Application>
  <PresentationFormat>Custom</PresentationFormat>
  <Paragraphs>84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Batang</vt:lpstr>
      <vt:lpstr>Arial</vt:lpstr>
      <vt:lpstr>Arial Black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Gerber and Pietrowski</dc:creator>
  <cp:lastModifiedBy>Jonathan Strout</cp:lastModifiedBy>
  <cp:revision>346</cp:revision>
  <cp:lastPrinted>2018-08-24T12:45:55Z</cp:lastPrinted>
  <dcterms:created xsi:type="dcterms:W3CDTF">2017-03-29T19:21:49Z</dcterms:created>
  <dcterms:modified xsi:type="dcterms:W3CDTF">2019-01-08T16:25:57Z</dcterms:modified>
</cp:coreProperties>
</file>